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400800" cy="1173638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0000"/>
    <a:srgbClr val="FFFFFF"/>
    <a:srgbClr val="008CC8"/>
    <a:srgbClr val="FF0000"/>
    <a:srgbClr val="CC0000"/>
    <a:srgbClr val="E30613"/>
    <a:srgbClr val="D8D8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643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2CC0313C-F2C7-4477-8C18-F00D312BAA5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773363" cy="588963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C74BCE3-4141-49D2-BDEB-23F2EBA2B3C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625850" y="0"/>
            <a:ext cx="2773363" cy="588963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D981C1AE-6458-4FFF-996E-65700BC8D66F}" type="datetimeFigureOut">
              <a:rPr lang="de-CH"/>
              <a:pPr>
                <a:defRPr/>
              </a:pPr>
              <a:t>13.01.2021</a:t>
            </a:fld>
            <a:endParaRPr lang="de-CH"/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0A5B0040-0E66-4BA6-9D95-2082E0A3AAA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-320675" y="1466850"/>
            <a:ext cx="7042150" cy="3962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de-CH" noProof="0"/>
          </a:p>
        </p:txBody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93F7199C-A70A-4157-B5EF-12F8ABEB70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9763" y="5648325"/>
            <a:ext cx="5121275" cy="4621213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47A69C2-8722-40AE-8C7A-222A93B5957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11147425"/>
            <a:ext cx="2773363" cy="588963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65621C3-5D71-4216-9E9D-AB9141F74BF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625850" y="11147425"/>
            <a:ext cx="2773363" cy="588963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4332E3B0-EC02-4926-BAB1-B64CB9CA7305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äsentation Stand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0">
            <a:extLst>
              <a:ext uri="{FF2B5EF4-FFF2-40B4-BE49-F238E27FC236}">
                <a16:creationId xmlns:a16="http://schemas.microsoft.com/office/drawing/2014/main" id="{56878AF4-7819-4074-A1CD-FF3F956AC5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D7EE2446-56A9-4F76-B6EA-DCE8F6F80B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65688" y="1577975"/>
            <a:ext cx="2460625" cy="370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214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10">
            <a:extLst>
              <a:ext uri="{FF2B5EF4-FFF2-40B4-BE49-F238E27FC236}">
                <a16:creationId xmlns:a16="http://schemas.microsoft.com/office/drawing/2014/main" id="{2660721F-87F5-4E93-9592-24765F52B7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4F09B2FF-8E5B-42CF-B2B0-F6EE1DD72356}"/>
              </a:ext>
            </a:extLst>
          </p:cNvPr>
          <p:cNvSpPr txBox="1"/>
          <p:nvPr/>
        </p:nvSpPr>
        <p:spPr>
          <a:xfrm>
            <a:off x="455613" y="257175"/>
            <a:ext cx="1457325" cy="365125"/>
          </a:xfrm>
          <a:prstGeom prst="rect">
            <a:avLst/>
          </a:prstGeom>
          <a:noFill/>
        </p:spPr>
        <p:txBody>
          <a:bodyPr wrap="none" lIns="0" tIns="0" rIns="0" bIns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CH" sz="800" cap="all" dirty="0">
                <a:solidFill>
                  <a:schemeClr val="accent2"/>
                </a:solidFill>
                <a:latin typeface="+mn-lt"/>
              </a:rPr>
              <a:t>Swiss Ice Hockey </a:t>
            </a:r>
            <a:r>
              <a:rPr lang="de-CH" sz="800" cap="all" dirty="0" err="1">
                <a:solidFill>
                  <a:schemeClr val="accent2"/>
                </a:solidFill>
                <a:latin typeface="+mn-lt"/>
              </a:rPr>
              <a:t>Federation</a:t>
            </a:r>
            <a:endParaRPr lang="de-CH" sz="800" cap="all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7D95F9E-8886-4632-8C16-52F897654C9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55906" y="2159373"/>
            <a:ext cx="11270051" cy="4252856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F89037A-0E9C-4B76-9C4A-51BCEB853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6" name="Datumsplatzhalter 7">
            <a:extLst>
              <a:ext uri="{FF2B5EF4-FFF2-40B4-BE49-F238E27FC236}">
                <a16:creationId xmlns:a16="http://schemas.microsoft.com/office/drawing/2014/main" id="{56A2E696-EAFE-494C-9FB5-CF35B3FBF62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Fußzeilenplatzhalter 8">
            <a:extLst>
              <a:ext uri="{FF2B5EF4-FFF2-40B4-BE49-F238E27FC236}">
                <a16:creationId xmlns:a16="http://schemas.microsoft.com/office/drawing/2014/main" id="{75EAA304-7688-45AA-B311-D8EB64EAED0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8" name="Foliennummernplatzhalter 9">
            <a:extLst>
              <a:ext uri="{FF2B5EF4-FFF2-40B4-BE49-F238E27FC236}">
                <a16:creationId xmlns:a16="http://schemas.microsoft.com/office/drawing/2014/main" id="{686C89A4-CD35-449F-AA57-D0E8F31AB4D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11CFF-2C54-4BA6-8B5D-91C3F0B7C30E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51566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10">
            <a:extLst>
              <a:ext uri="{FF2B5EF4-FFF2-40B4-BE49-F238E27FC236}">
                <a16:creationId xmlns:a16="http://schemas.microsoft.com/office/drawing/2014/main" id="{4666D2B7-463D-4A40-8A65-69A3EA9B37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E40D701D-098F-4B6A-A977-A3F6BE9828A2}"/>
              </a:ext>
            </a:extLst>
          </p:cNvPr>
          <p:cNvSpPr txBox="1"/>
          <p:nvPr/>
        </p:nvSpPr>
        <p:spPr>
          <a:xfrm>
            <a:off x="455613" y="257175"/>
            <a:ext cx="1457325" cy="365125"/>
          </a:xfrm>
          <a:prstGeom prst="rect">
            <a:avLst/>
          </a:prstGeom>
          <a:noFill/>
        </p:spPr>
        <p:txBody>
          <a:bodyPr wrap="none" lIns="0" tIns="0" rIns="0" bIns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CH" sz="800" cap="all" dirty="0">
                <a:solidFill>
                  <a:schemeClr val="accent2"/>
                </a:solidFill>
                <a:latin typeface="+mn-lt"/>
              </a:rPr>
              <a:t>Swiss Ice Hockey </a:t>
            </a:r>
            <a:r>
              <a:rPr lang="de-CH" sz="800" cap="all" dirty="0" err="1">
                <a:solidFill>
                  <a:schemeClr val="accent2"/>
                </a:solidFill>
                <a:latin typeface="+mn-lt"/>
              </a:rPr>
              <a:t>Federation</a:t>
            </a:r>
            <a:endParaRPr lang="de-CH" sz="800" cap="all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F89037A-0E9C-4B76-9C4A-51BCEB853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399E0954-F014-4A61-8056-BFA9A1C2697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55906" y="2159373"/>
            <a:ext cx="11270051" cy="4252856"/>
          </a:xfrm>
        </p:spPr>
        <p:txBody>
          <a:bodyPr rtlCol="0">
            <a:no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CH" noProof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7D95F9E-8886-4632-8C16-52F897654C9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401321" y="3511080"/>
            <a:ext cx="4834369" cy="2508540"/>
          </a:xfrm>
          <a:prstGeom prst="roundRect">
            <a:avLst>
              <a:gd name="adj" fmla="val 16667"/>
            </a:avLst>
          </a:prstGeom>
          <a:solidFill>
            <a:srgbClr val="E60000">
              <a:alpha val="80000"/>
            </a:srgbClr>
          </a:solidFill>
        </p:spPr>
        <p:txBody>
          <a:bodyPr lIns="180000" tIns="180000" rIns="180000" bIns="180000" anchor="ctr"/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A5329B8C-C934-47E1-9957-2089C19154D2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93E2FDDF-9859-43CD-8E2E-FD66F01B69BC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601C488C-BA0B-4BDD-9787-3FD1908DC89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3092C-458F-436E-81EE-559E708F6236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473155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edienplatzhalter 9">
            <a:extLst>
              <a:ext uri="{FF2B5EF4-FFF2-40B4-BE49-F238E27FC236}">
                <a16:creationId xmlns:a16="http://schemas.microsoft.com/office/drawing/2014/main" id="{488ECF6B-D8FB-4F98-A164-436367CF603A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0" y="0"/>
            <a:ext cx="12192000" cy="6858000"/>
          </a:xfrm>
          <a:solidFill>
            <a:schemeClr val="bg1"/>
          </a:solidFill>
          <a:ln w="76200" cap="sq">
            <a:noFill/>
            <a:miter lim="800000"/>
          </a:ln>
        </p:spPr>
        <p:txBody>
          <a:bodyPr rtlCol="0">
            <a:noAutofit/>
          </a:bodyPr>
          <a:lstStyle>
            <a:lvl1pPr>
              <a:defRPr/>
            </a:lvl1pPr>
          </a:lstStyle>
          <a:p>
            <a:pPr lvl="0"/>
            <a:r>
              <a:rPr lang="de-DE" noProof="0"/>
              <a:t>Mediaclip durch Klicken auf Symbol hinzufügen</a:t>
            </a:r>
            <a:endParaRPr lang="de-CH" noProof="0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58E58B6-8B6E-429B-B3B7-81D84EEC1AD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80457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E068F6AF-4CD8-4210-9196-03046CA09866}"/>
              </a:ext>
            </a:extLst>
          </p:cNvPr>
          <p:cNvSpPr/>
          <p:nvPr/>
        </p:nvSpPr>
        <p:spPr>
          <a:xfrm>
            <a:off x="263525" y="160338"/>
            <a:ext cx="2057400" cy="6175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11068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äsentationstitel m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10">
            <a:extLst>
              <a:ext uri="{FF2B5EF4-FFF2-40B4-BE49-F238E27FC236}">
                <a16:creationId xmlns:a16="http://schemas.microsoft.com/office/drawing/2014/main" id="{7E4DB0F4-B78D-4359-AA10-D248D584E1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FDF4D68E-6645-4549-9B8B-E10704596C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40325" y="879475"/>
            <a:ext cx="836613" cy="1257300"/>
          </a:xfrm>
          <a:prstGeom prst="rect">
            <a:avLst/>
          </a:prstGeom>
        </p:spPr>
      </p:pic>
      <p:pic>
        <p:nvPicPr>
          <p:cNvPr id="6" name="Grafik 12">
            <a:extLst>
              <a:ext uri="{FF2B5EF4-FFF2-40B4-BE49-F238E27FC236}">
                <a16:creationId xmlns:a16="http://schemas.microsoft.com/office/drawing/2014/main" id="{07E90BD6-0347-4BD3-A7B6-D489547729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275" y="960438"/>
            <a:ext cx="111125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el 6">
            <a:extLst>
              <a:ext uri="{FF2B5EF4-FFF2-40B4-BE49-F238E27FC236}">
                <a16:creationId xmlns:a16="http://schemas.microsoft.com/office/drawing/2014/main" id="{AAA310D4-4DD4-4AE9-A784-BFF9531E0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906" y="2814310"/>
            <a:ext cx="11280188" cy="549466"/>
          </a:xfrm>
        </p:spPr>
        <p:txBody>
          <a:bodyPr anchor="b"/>
          <a:lstStyle>
            <a:lvl1pPr algn="ctr">
              <a:lnSpc>
                <a:spcPts val="4400"/>
              </a:lnSpc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de-CH" dirty="0"/>
          </a:p>
        </p:txBody>
      </p:sp>
      <p:sp>
        <p:nvSpPr>
          <p:cNvPr id="11" name="Textplatzhalter 12">
            <a:extLst>
              <a:ext uri="{FF2B5EF4-FFF2-40B4-BE49-F238E27FC236}">
                <a16:creationId xmlns:a16="http://schemas.microsoft.com/office/drawing/2014/main" id="{6254C043-0D70-4816-89EF-FEACF684156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5906" y="3371851"/>
            <a:ext cx="11280188" cy="549466"/>
          </a:xfrm>
        </p:spPr>
        <p:txBody>
          <a:bodyPr rtlCol="0">
            <a:noAutofit/>
          </a:bodyPr>
          <a:lstStyle>
            <a:lvl1pPr marL="0" indent="0" algn="ctr">
              <a:lnSpc>
                <a:spcPts val="4400"/>
              </a:lnSpc>
              <a:buNone/>
              <a:defRPr lang="de-CH" sz="4000" b="1" cap="all" baseline="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Datumsplatzhalter 2">
            <a:extLst>
              <a:ext uri="{FF2B5EF4-FFF2-40B4-BE49-F238E27FC236}">
                <a16:creationId xmlns:a16="http://schemas.microsoft.com/office/drawing/2014/main" id="{786774F2-6512-473B-9E5C-DBF56474A20F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5140325" y="5568950"/>
            <a:ext cx="1911350" cy="365125"/>
          </a:xfrm>
        </p:spPr>
        <p:txBody>
          <a:bodyPr/>
          <a:lstStyle>
            <a:lvl1pPr algn="ctr">
              <a:defRPr sz="1000" b="1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95550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4C5BA71E-5874-4DD3-B83E-1D3F9538A3E4}"/>
              </a:ext>
            </a:extLst>
          </p:cNvPr>
          <p:cNvSpPr/>
          <p:nvPr/>
        </p:nvSpPr>
        <p:spPr>
          <a:xfrm>
            <a:off x="285750" y="92075"/>
            <a:ext cx="1771650" cy="59531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CH"/>
          </a:p>
        </p:txBody>
      </p:sp>
      <p:pic>
        <p:nvPicPr>
          <p:cNvPr id="4" name="Grafik 11">
            <a:extLst>
              <a:ext uri="{FF2B5EF4-FFF2-40B4-BE49-F238E27FC236}">
                <a16:creationId xmlns:a16="http://schemas.microsoft.com/office/drawing/2014/main" id="{A5626B18-20EA-4AA3-A9C7-24B6A9D1A7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ihandform: Form 4">
            <a:extLst>
              <a:ext uri="{FF2B5EF4-FFF2-40B4-BE49-F238E27FC236}">
                <a16:creationId xmlns:a16="http://schemas.microsoft.com/office/drawing/2014/main" id="{6CCEB78D-F428-4470-B3F0-2DD82CD27DA5}"/>
              </a:ext>
            </a:extLst>
          </p:cNvPr>
          <p:cNvSpPr/>
          <p:nvPr/>
        </p:nvSpPr>
        <p:spPr>
          <a:xfrm rot="5400000">
            <a:off x="915987" y="-228599"/>
            <a:ext cx="5483225" cy="7315200"/>
          </a:xfrm>
          <a:custGeom>
            <a:avLst/>
            <a:gdLst>
              <a:gd name="connsiteX0" fmla="*/ 0 w 5482800"/>
              <a:gd name="connsiteY0" fmla="*/ 7314600 h 7314600"/>
              <a:gd name="connsiteX1" fmla="*/ 0 w 5482800"/>
              <a:gd name="connsiteY1" fmla="*/ 388073 h 7314600"/>
              <a:gd name="connsiteX2" fmla="*/ 388073 w 5482800"/>
              <a:gd name="connsiteY2" fmla="*/ 0 h 7314600"/>
              <a:gd name="connsiteX3" fmla="*/ 5094727 w 5482800"/>
              <a:gd name="connsiteY3" fmla="*/ 0 h 7314600"/>
              <a:gd name="connsiteX4" fmla="*/ 5482800 w 5482800"/>
              <a:gd name="connsiteY4" fmla="*/ 388073 h 7314600"/>
              <a:gd name="connsiteX5" fmla="*/ 5482800 w 5482800"/>
              <a:gd name="connsiteY5" fmla="*/ 7314600 h 7314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82800" h="7314600">
                <a:moveTo>
                  <a:pt x="0" y="7314600"/>
                </a:moveTo>
                <a:lnTo>
                  <a:pt x="0" y="388073"/>
                </a:lnTo>
                <a:cubicBezTo>
                  <a:pt x="0" y="173746"/>
                  <a:pt x="173746" y="0"/>
                  <a:pt x="388073" y="0"/>
                </a:cubicBezTo>
                <a:lnTo>
                  <a:pt x="5094727" y="0"/>
                </a:lnTo>
                <a:cubicBezTo>
                  <a:pt x="5309054" y="0"/>
                  <a:pt x="5482800" y="173746"/>
                  <a:pt x="5482800" y="388073"/>
                </a:cubicBezTo>
                <a:lnTo>
                  <a:pt x="5482800" y="73146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CH"/>
          </a:p>
        </p:txBody>
      </p:sp>
      <p:sp>
        <p:nvSpPr>
          <p:cNvPr id="6" name="Freihandform: Form 5">
            <a:extLst>
              <a:ext uri="{FF2B5EF4-FFF2-40B4-BE49-F238E27FC236}">
                <a16:creationId xmlns:a16="http://schemas.microsoft.com/office/drawing/2014/main" id="{C4CC986E-604A-4A84-A602-EB286AD17233}"/>
              </a:ext>
            </a:extLst>
          </p:cNvPr>
          <p:cNvSpPr/>
          <p:nvPr/>
        </p:nvSpPr>
        <p:spPr>
          <a:xfrm>
            <a:off x="0" y="687599"/>
            <a:ext cx="7314600" cy="5482800"/>
          </a:xfrm>
          <a:custGeom>
            <a:avLst/>
            <a:gdLst>
              <a:gd name="connsiteX0" fmla="*/ 0 w 7314600"/>
              <a:gd name="connsiteY0" fmla="*/ 0 h 5482800"/>
              <a:gd name="connsiteX1" fmla="*/ 6926527 w 7314600"/>
              <a:gd name="connsiteY1" fmla="*/ 0 h 5482800"/>
              <a:gd name="connsiteX2" fmla="*/ 7314600 w 7314600"/>
              <a:gd name="connsiteY2" fmla="*/ 388073 h 5482800"/>
              <a:gd name="connsiteX3" fmla="*/ 7314600 w 7314600"/>
              <a:gd name="connsiteY3" fmla="*/ 5094727 h 5482800"/>
              <a:gd name="connsiteX4" fmla="*/ 6926527 w 7314600"/>
              <a:gd name="connsiteY4" fmla="*/ 5482800 h 5482800"/>
              <a:gd name="connsiteX5" fmla="*/ 0 w 7314600"/>
              <a:gd name="connsiteY5" fmla="*/ 5482800 h 548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14600" h="5482800">
                <a:moveTo>
                  <a:pt x="0" y="0"/>
                </a:moveTo>
                <a:lnTo>
                  <a:pt x="6926527" y="0"/>
                </a:lnTo>
                <a:cubicBezTo>
                  <a:pt x="7140854" y="0"/>
                  <a:pt x="7314600" y="173746"/>
                  <a:pt x="7314600" y="388073"/>
                </a:cubicBezTo>
                <a:lnTo>
                  <a:pt x="7314600" y="5094727"/>
                </a:lnTo>
                <a:cubicBezTo>
                  <a:pt x="7314600" y="5309054"/>
                  <a:pt x="7140854" y="5482800"/>
                  <a:pt x="6926527" y="5482800"/>
                </a:cubicBezTo>
                <a:lnTo>
                  <a:pt x="0" y="5482800"/>
                </a:lnTo>
                <a:close/>
              </a:path>
            </a:pathLst>
          </a:custGeom>
          <a:blipFill dpi="0" rotWithShape="1">
            <a:blip r:embed="rId3">
              <a:alphaModFix amt="50000"/>
            </a:blip>
            <a:srcRect/>
            <a:stretch>
              <a:fillRect l="-3" t="-12541" r="-66681" b="-12538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CH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E373CD7D-991B-4DD8-BB54-8AD7A0828A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99263" y="2654300"/>
            <a:ext cx="1030287" cy="1549400"/>
          </a:xfrm>
          <a:prstGeom prst="rect">
            <a:avLst/>
          </a:prstGeom>
        </p:spPr>
      </p:pic>
      <p:sp>
        <p:nvSpPr>
          <p:cNvPr id="37" name="Titel 6">
            <a:extLst>
              <a:ext uri="{FF2B5EF4-FFF2-40B4-BE49-F238E27FC236}">
                <a16:creationId xmlns:a16="http://schemas.microsoft.com/office/drawing/2014/main" id="{D9B2831A-0C0E-4A51-BAA7-23FB27D81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599" y="2653773"/>
            <a:ext cx="5424599" cy="1550453"/>
          </a:xfrm>
        </p:spPr>
        <p:txBody>
          <a:bodyPr/>
          <a:lstStyle>
            <a:lvl1pPr algn="ctr">
              <a:lnSpc>
                <a:spcPts val="44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53767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8772D427-0096-4DEB-99F7-DBF7D8E4E2C8}"/>
              </a:ext>
            </a:extLst>
          </p:cNvPr>
          <p:cNvSpPr/>
          <p:nvPr/>
        </p:nvSpPr>
        <p:spPr>
          <a:xfrm>
            <a:off x="307975" y="285750"/>
            <a:ext cx="1692275" cy="3651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CH"/>
          </a:p>
        </p:txBody>
      </p:sp>
      <p:pic>
        <p:nvPicPr>
          <p:cNvPr id="6" name="Grafik 11">
            <a:extLst>
              <a:ext uri="{FF2B5EF4-FFF2-40B4-BE49-F238E27FC236}">
                <a16:creationId xmlns:a16="http://schemas.microsoft.com/office/drawing/2014/main" id="{DA13E42E-6C7B-4058-A54B-FA74B6BDC1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06F5A78C-ED70-4B4D-8444-E38A34D355FB}"/>
              </a:ext>
            </a:extLst>
          </p:cNvPr>
          <p:cNvCxnSpPr/>
          <p:nvPr/>
        </p:nvCxnSpPr>
        <p:spPr>
          <a:xfrm>
            <a:off x="455613" y="1709738"/>
            <a:ext cx="11269662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fik 7">
            <a:extLst>
              <a:ext uri="{FF2B5EF4-FFF2-40B4-BE49-F238E27FC236}">
                <a16:creationId xmlns:a16="http://schemas.microsoft.com/office/drawing/2014/main" id="{E9AFCEC7-39C7-44BA-A93E-E561D86612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53775" y="590550"/>
            <a:ext cx="571500" cy="862013"/>
          </a:xfrm>
          <a:prstGeom prst="rect">
            <a:avLst/>
          </a:prstGeom>
        </p:spPr>
      </p:pic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7D95F9E-8886-4632-8C16-52F897654C9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55906" y="2159373"/>
            <a:ext cx="11270051" cy="4252856"/>
          </a:xfrm>
        </p:spPr>
        <p:txBody>
          <a:bodyPr/>
          <a:lstStyle>
            <a:lvl1pPr marL="180000" indent="-3600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400" cap="all" baseline="0"/>
            </a:lvl1pPr>
            <a:lvl2pPr marL="540000" indent="-1800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 b="0" cap="all" baseline="0"/>
            </a:lvl2pPr>
            <a:lvl3pPr>
              <a:defRPr sz="2800" cap="all" baseline="0"/>
            </a:lvl3pPr>
            <a:lvl4pPr>
              <a:defRPr sz="2800" cap="all" baseline="0"/>
            </a:lvl4pPr>
            <a:lvl5pPr>
              <a:defRPr sz="2800" cap="all" baseline="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C2741323-A3AE-4246-95B4-5CEC61555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57296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r Verbinder 3">
            <a:extLst>
              <a:ext uri="{FF2B5EF4-FFF2-40B4-BE49-F238E27FC236}">
                <a16:creationId xmlns:a16="http://schemas.microsoft.com/office/drawing/2014/main" id="{D51BBE8C-10A6-42B4-B1AF-E6ADD5FA9787}"/>
              </a:ext>
            </a:extLst>
          </p:cNvPr>
          <p:cNvCxnSpPr/>
          <p:nvPr/>
        </p:nvCxnSpPr>
        <p:spPr>
          <a:xfrm>
            <a:off x="455613" y="1709738"/>
            <a:ext cx="11269662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E33ECC1A-2513-4F90-B704-0D9D456D52B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5906" y="1226320"/>
            <a:ext cx="9785374" cy="365125"/>
          </a:xfrm>
        </p:spPr>
        <p:txBody>
          <a:bodyPr rtlCol="0" anchor="ctr">
            <a:noAutofit/>
          </a:bodyPr>
          <a:lstStyle>
            <a:lvl1pPr marL="0" indent="0">
              <a:lnSpc>
                <a:spcPct val="110000"/>
              </a:lnSpc>
              <a:buNone/>
              <a:defRPr lang="de-CH" sz="2800" b="1" cap="all" baseline="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B15E2DC6-5DD4-4646-8E03-01D24F036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5" name="Datumsplatzhalter 7">
            <a:extLst>
              <a:ext uri="{FF2B5EF4-FFF2-40B4-BE49-F238E27FC236}">
                <a16:creationId xmlns:a16="http://schemas.microsoft.com/office/drawing/2014/main" id="{CFBE1C3A-41BC-4D04-91F0-5C801843694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Fußzeilenplatzhalter 8">
            <a:extLst>
              <a:ext uri="{FF2B5EF4-FFF2-40B4-BE49-F238E27FC236}">
                <a16:creationId xmlns:a16="http://schemas.microsoft.com/office/drawing/2014/main" id="{D618C7BE-1E80-4C05-B5F5-7855C059749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8" name="Foliennummernplatzhalter 9">
            <a:extLst>
              <a:ext uri="{FF2B5EF4-FFF2-40B4-BE49-F238E27FC236}">
                <a16:creationId xmlns:a16="http://schemas.microsoft.com/office/drawing/2014/main" id="{362627A6-8F55-4289-919A-8BDC7B89A3C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F8430-EB83-490E-9804-FCB1C4E5C3EB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47108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828266EE-6ADA-469C-ABC6-9893C47F0D77}"/>
              </a:ext>
            </a:extLst>
          </p:cNvPr>
          <p:cNvCxnSpPr/>
          <p:nvPr/>
        </p:nvCxnSpPr>
        <p:spPr>
          <a:xfrm>
            <a:off x="455613" y="1709738"/>
            <a:ext cx="11269662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E33ECC1A-2513-4F90-B704-0D9D456D52B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5906" y="1226320"/>
            <a:ext cx="9785374" cy="365125"/>
          </a:xfrm>
        </p:spPr>
        <p:txBody>
          <a:bodyPr rtlCol="0" anchor="ctr">
            <a:noAutofit/>
          </a:bodyPr>
          <a:lstStyle>
            <a:lvl1pPr marL="0" indent="0">
              <a:lnSpc>
                <a:spcPct val="110000"/>
              </a:lnSpc>
              <a:buNone/>
              <a:defRPr lang="de-CH" sz="2800" b="1" cap="all" baseline="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7D95F9E-8886-4632-8C16-52F897654C9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55906" y="2159373"/>
            <a:ext cx="11270051" cy="425285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B15E2DC6-5DD4-4646-8E03-01D24F036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7" name="Datumsplatzhalter 7">
            <a:extLst>
              <a:ext uri="{FF2B5EF4-FFF2-40B4-BE49-F238E27FC236}">
                <a16:creationId xmlns:a16="http://schemas.microsoft.com/office/drawing/2014/main" id="{012E5E4D-6CB5-465C-8BAA-C281D12A2E92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8" name="Fußzeilenplatzhalter 8">
            <a:extLst>
              <a:ext uri="{FF2B5EF4-FFF2-40B4-BE49-F238E27FC236}">
                <a16:creationId xmlns:a16="http://schemas.microsoft.com/office/drawing/2014/main" id="{C42540A9-C86C-4942-A9DA-8BC39DBA65BF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" name="Foliennummernplatzhalter 9">
            <a:extLst>
              <a:ext uri="{FF2B5EF4-FFF2-40B4-BE49-F238E27FC236}">
                <a16:creationId xmlns:a16="http://schemas.microsoft.com/office/drawing/2014/main" id="{FB7F8AFC-9CEF-4D9E-A8F1-2072DA4D069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152A3-F3AC-4031-9995-3387CB75189A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29089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1/3, 2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2AE0BBD8-1864-4931-841E-EC1535150F6C}"/>
              </a:ext>
            </a:extLst>
          </p:cNvPr>
          <p:cNvCxnSpPr/>
          <p:nvPr/>
        </p:nvCxnSpPr>
        <p:spPr>
          <a:xfrm>
            <a:off x="455613" y="1709738"/>
            <a:ext cx="11269662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E33ECC1A-2513-4F90-B704-0D9D456D52B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5906" y="1226320"/>
            <a:ext cx="9785374" cy="365125"/>
          </a:xfrm>
        </p:spPr>
        <p:txBody>
          <a:bodyPr rtlCol="0" anchor="ctr">
            <a:noAutofit/>
          </a:bodyPr>
          <a:lstStyle>
            <a:lvl1pPr marL="0" indent="0">
              <a:lnSpc>
                <a:spcPct val="110000"/>
              </a:lnSpc>
              <a:buNone/>
              <a:defRPr lang="de-CH" sz="2800" b="1" cap="all" baseline="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4C200B0C-AF91-47C5-B861-4E273EC762DE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254785" y="2159373"/>
            <a:ext cx="7471173" cy="425285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48F967A-44BB-4F7C-8A60-1F4E85F3B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E0F50057-4B40-4735-9E8D-F2F0C0AC4DA4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55613" y="2159373"/>
            <a:ext cx="3672000" cy="425285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7" name="Datumsplatzhalter 7">
            <a:extLst>
              <a:ext uri="{FF2B5EF4-FFF2-40B4-BE49-F238E27FC236}">
                <a16:creationId xmlns:a16="http://schemas.microsoft.com/office/drawing/2014/main" id="{7AC7300F-76B0-407C-BD58-D41D120D8F3D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8" name="Fußzeilenplatzhalter 8">
            <a:extLst>
              <a:ext uri="{FF2B5EF4-FFF2-40B4-BE49-F238E27FC236}">
                <a16:creationId xmlns:a16="http://schemas.microsoft.com/office/drawing/2014/main" id="{05D7B288-1958-447D-A6A1-09D7AAAC903D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" name="Foliennummernplatzhalter 9">
            <a:extLst>
              <a:ext uri="{FF2B5EF4-FFF2-40B4-BE49-F238E27FC236}">
                <a16:creationId xmlns:a16="http://schemas.microsoft.com/office/drawing/2014/main" id="{22525378-D700-4B3C-A5F9-9B15292490D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35BF2-BD43-4C39-9C39-30BA6C66E44E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74599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1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06E89444-DA19-4B33-8174-DBEBC48D3434}"/>
              </a:ext>
            </a:extLst>
          </p:cNvPr>
          <p:cNvCxnSpPr/>
          <p:nvPr/>
        </p:nvCxnSpPr>
        <p:spPr>
          <a:xfrm>
            <a:off x="455613" y="1709738"/>
            <a:ext cx="11269662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E33ECC1A-2513-4F90-B704-0D9D456D52B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5906" y="1226320"/>
            <a:ext cx="9785374" cy="365125"/>
          </a:xfrm>
        </p:spPr>
        <p:txBody>
          <a:bodyPr rtlCol="0" anchor="ctr">
            <a:noAutofit/>
          </a:bodyPr>
          <a:lstStyle>
            <a:lvl1pPr marL="0" indent="0">
              <a:lnSpc>
                <a:spcPct val="110000"/>
              </a:lnSpc>
              <a:buNone/>
              <a:defRPr lang="de-CH" sz="2800" b="1" cap="all" baseline="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7D95F9E-8886-4632-8C16-52F897654C9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55613" y="2159373"/>
            <a:ext cx="3672000" cy="425285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4C200B0C-AF91-47C5-B861-4E273EC762DE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254785" y="2159373"/>
            <a:ext cx="3672000" cy="425285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48F967A-44BB-4F7C-8A60-1F4E85F3B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595E6FD9-C195-4915-82A9-5A9D703903F0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8053958" y="2159373"/>
            <a:ext cx="3672000" cy="425285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8" name="Datumsplatzhalter 7">
            <a:extLst>
              <a:ext uri="{FF2B5EF4-FFF2-40B4-BE49-F238E27FC236}">
                <a16:creationId xmlns:a16="http://schemas.microsoft.com/office/drawing/2014/main" id="{19ED6D33-6E15-4A07-A49E-A9C533F7EC24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F19E6709-2EA4-4EDA-9415-CDEC76FC82ED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" name="Foliennummernplatzhalter 9">
            <a:extLst>
              <a:ext uri="{FF2B5EF4-FFF2-40B4-BE49-F238E27FC236}">
                <a16:creationId xmlns:a16="http://schemas.microsoft.com/office/drawing/2014/main" id="{E17CDB7A-A20F-43A5-8CCF-A336BD19FB7B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DBF25-FC8C-4D73-860E-66C37E11D535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050377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D0DD9C30-9A0B-4539-B97C-A6989342DF0D}"/>
              </a:ext>
            </a:extLst>
          </p:cNvPr>
          <p:cNvCxnSpPr/>
          <p:nvPr/>
        </p:nvCxnSpPr>
        <p:spPr>
          <a:xfrm>
            <a:off x="455613" y="1709738"/>
            <a:ext cx="11269662" cy="0"/>
          </a:xfrm>
          <a:prstGeom prst="line">
            <a:avLst/>
          </a:prstGeom>
          <a:ln w="63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E33ECC1A-2513-4F90-B704-0D9D456D52B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5906" y="1226320"/>
            <a:ext cx="9785374" cy="365125"/>
          </a:xfrm>
        </p:spPr>
        <p:txBody>
          <a:bodyPr rtlCol="0" anchor="ctr">
            <a:noAutofit/>
          </a:bodyPr>
          <a:lstStyle>
            <a:lvl1pPr marL="0" indent="0">
              <a:lnSpc>
                <a:spcPct val="110000"/>
              </a:lnSpc>
              <a:buNone/>
              <a:defRPr lang="de-CH" sz="2800" b="1" cap="all" baseline="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48F967A-44BB-4F7C-8A60-1F4E85F3B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548DA66A-E50C-4A37-B0D1-BF833E845FE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55613" y="2159373"/>
            <a:ext cx="3672001" cy="2052000"/>
          </a:xfrm>
        </p:spPr>
        <p:txBody>
          <a:bodyPr rtlCol="0">
            <a:no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CH" noProof="0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13E18D86-727B-4450-B049-DD9BF372F9C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55613" y="4360229"/>
            <a:ext cx="3672001" cy="2052000"/>
          </a:xfrm>
        </p:spPr>
        <p:txBody>
          <a:bodyPr rtlCol="0">
            <a:no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CH" noProof="0"/>
          </a:p>
        </p:txBody>
      </p:sp>
      <p:sp>
        <p:nvSpPr>
          <p:cNvPr id="17" name="Bildplatzhalter 4">
            <a:extLst>
              <a:ext uri="{FF2B5EF4-FFF2-40B4-BE49-F238E27FC236}">
                <a16:creationId xmlns:a16="http://schemas.microsoft.com/office/drawing/2014/main" id="{DC5031F7-7361-49DF-AB66-46E578040F5E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54784" y="2159373"/>
            <a:ext cx="3672001" cy="2052000"/>
          </a:xfrm>
        </p:spPr>
        <p:txBody>
          <a:bodyPr rtlCol="0">
            <a:no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CH" noProof="0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D7852B09-6865-4C9D-9316-E5095DE8AA39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4254784" y="4360229"/>
            <a:ext cx="3672001" cy="2052000"/>
          </a:xfrm>
        </p:spPr>
        <p:txBody>
          <a:bodyPr rtlCol="0">
            <a:no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CH" noProof="0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0C9D1691-A0A1-40C1-B1BF-6EF215E7F7F0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053955" y="2159373"/>
            <a:ext cx="3672001" cy="2052000"/>
          </a:xfrm>
        </p:spPr>
        <p:txBody>
          <a:bodyPr rtlCol="0">
            <a:no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CH" noProof="0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0985F1C-2686-4AD4-8143-50018BAD6DAE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8053955" y="4360229"/>
            <a:ext cx="3672001" cy="2052000"/>
          </a:xfrm>
        </p:spPr>
        <p:txBody>
          <a:bodyPr rtlCol="0">
            <a:noAutofit/>
          </a:bodyPr>
          <a:lstStyle/>
          <a:p>
            <a:pPr lvl="0"/>
            <a:r>
              <a:rPr lang="de-DE" noProof="0"/>
              <a:t>Bild durch Klicken auf Symbol hinzufügen</a:t>
            </a:r>
            <a:endParaRPr lang="de-CH" noProof="0"/>
          </a:p>
        </p:txBody>
      </p:sp>
      <p:sp>
        <p:nvSpPr>
          <p:cNvPr id="11" name="Datumsplatzhalter 7">
            <a:extLst>
              <a:ext uri="{FF2B5EF4-FFF2-40B4-BE49-F238E27FC236}">
                <a16:creationId xmlns:a16="http://schemas.microsoft.com/office/drawing/2014/main" id="{45831D0C-0734-4344-BF2A-722D86C85586}"/>
              </a:ext>
            </a:extLst>
          </p:cNvPr>
          <p:cNvSpPr>
            <a:spLocks noGrp="1"/>
          </p:cNvSpPr>
          <p:nvPr>
            <p:ph type="dt" sz="half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2" name="Fußzeilenplatzhalter 8">
            <a:extLst>
              <a:ext uri="{FF2B5EF4-FFF2-40B4-BE49-F238E27FC236}">
                <a16:creationId xmlns:a16="http://schemas.microsoft.com/office/drawing/2014/main" id="{37E58271-0B11-402F-A45B-4C18794DF081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5" name="Foliennummernplatzhalter 9">
            <a:extLst>
              <a:ext uri="{FF2B5EF4-FFF2-40B4-BE49-F238E27FC236}">
                <a16:creationId xmlns:a16="http://schemas.microsoft.com/office/drawing/2014/main" id="{36796F3A-6316-4554-B18C-131E8C58AA23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AE46BD-44E9-46C6-8304-D51BABDFC12B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811722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09BCBB2-821D-42A5-A80E-C77053068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613" y="838200"/>
            <a:ext cx="9785350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de-DE" dirty="0"/>
              <a:t>Mastertitelformat bearbeiten</a:t>
            </a:r>
            <a:endParaRPr lang="de-CH" dirty="0"/>
          </a:p>
        </p:txBody>
      </p:sp>
      <p:sp>
        <p:nvSpPr>
          <p:cNvPr id="1027" name="Textplatzhalter 2">
            <a:extLst>
              <a:ext uri="{FF2B5EF4-FFF2-40B4-BE49-F238E27FC236}">
                <a16:creationId xmlns:a16="http://schemas.microsoft.com/office/drawing/2014/main" id="{D528CDFD-9455-4629-AF3B-431EF9ABA6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2159000"/>
            <a:ext cx="11269662" cy="425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  <a:endParaRPr lang="de-CH" altLang="de-DE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5D824A-FD57-4EFD-9D1D-B90BBF33DB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5613" y="6980238"/>
            <a:ext cx="1909762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C662EB-E4CD-46D2-9ED4-A3F991EE27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9450" y="257175"/>
            <a:ext cx="9286875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800" b="1" cap="all" baseline="0" dirty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2316BCA-4481-488E-BE95-176F53FC14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36325" y="257175"/>
            <a:ext cx="48895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800" b="1" smtClean="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1D443AE2-37D8-436D-B9B5-BF4BF04F76D5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185763A-EDFD-40F6-B7BA-0820AB8277EB}"/>
              </a:ext>
            </a:extLst>
          </p:cNvPr>
          <p:cNvSpPr txBox="1"/>
          <p:nvPr/>
        </p:nvSpPr>
        <p:spPr>
          <a:xfrm>
            <a:off x="455613" y="257175"/>
            <a:ext cx="1457325" cy="365125"/>
          </a:xfrm>
          <a:prstGeom prst="rect">
            <a:avLst/>
          </a:prstGeom>
          <a:noFill/>
        </p:spPr>
        <p:txBody>
          <a:bodyPr wrap="none" lIns="0" tIns="0" rIns="0" bIns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de-CH" sz="800" cap="all" dirty="0">
                <a:solidFill>
                  <a:schemeClr val="accent2"/>
                </a:solidFill>
                <a:latin typeface="+mn-lt"/>
              </a:rPr>
              <a:t>Swiss Ice Hockey </a:t>
            </a:r>
            <a:r>
              <a:rPr lang="de-CH" sz="800" cap="all" dirty="0" err="1">
                <a:solidFill>
                  <a:schemeClr val="accent2"/>
                </a:solidFill>
                <a:latin typeface="+mn-lt"/>
              </a:rPr>
              <a:t>Federation</a:t>
            </a:r>
            <a:endParaRPr lang="de-CH" sz="800" cap="all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032" name="Textfeld 9">
            <a:extLst>
              <a:ext uri="{FF2B5EF4-FFF2-40B4-BE49-F238E27FC236}">
                <a16:creationId xmlns:a16="http://schemas.microsoft.com/office/drawing/2014/main" id="{B523A320-36AE-404F-848E-CEE6D4742D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613" y="1292225"/>
            <a:ext cx="11269662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anose="020B0603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anose="020B0603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anose="020B0603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anose="020B0603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anose="020B0603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anose="020B0603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anose="020B0603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Trebuchet MS" panose="020B0603020202020204" pitchFamily="34" charset="0"/>
        </a:defRPr>
      </a:lvl9pPr>
    </p:titleStyle>
    <p:bodyStyle>
      <a:lvl1pPr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algn="l" rtl="0" eaLnBrk="1" fontAlgn="base" hangingPunct="1">
        <a:spcBef>
          <a:spcPts val="600"/>
        </a:spcBef>
        <a:spcAft>
          <a:spcPts val="600"/>
        </a:spcAft>
        <a:buFont typeface="Arial" panose="020B0604020202020204" pitchFamily="34" charset="0"/>
        <a:defRPr sz="2000" b="1" kern="1200">
          <a:solidFill>
            <a:schemeClr val="accent1"/>
          </a:solidFill>
          <a:latin typeface="+mn-lt"/>
          <a:ea typeface="+mn-ea"/>
          <a:cs typeface="+mn-cs"/>
        </a:defRPr>
      </a:lvl2pPr>
      <a:lvl3pPr marL="179388" indent="-179388" algn="l" rtl="0" eaLnBrk="1" fontAlgn="base" hangingPunct="1">
        <a:spcBef>
          <a:spcPct val="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358775" indent="-179388" algn="l" rtl="0" eaLnBrk="1" fontAlgn="base" hangingPunct="1">
        <a:spcBef>
          <a:spcPct val="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+mn-lt"/>
          <a:ea typeface="+mn-ea"/>
          <a:cs typeface="+mn-cs"/>
        </a:defRPr>
      </a:lvl4pPr>
      <a:lvl5pPr marL="539750" indent="-179388" algn="l" rtl="0" eaLnBrk="1" fontAlgn="base" hangingPunct="1">
        <a:spcBef>
          <a:spcPct val="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ekincaglar.com/coin/flash.html" TargetMode="Externa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C570FF6-AE09-4D02-A2F1-5194B07C84F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5906" y="2485447"/>
            <a:ext cx="11280188" cy="549466"/>
          </a:xfrm>
        </p:spPr>
        <p:txBody>
          <a:bodyPr/>
          <a:lstStyle/>
          <a:p>
            <a:r>
              <a:rPr lang="de-DE" altLang="de-DE" dirty="0">
                <a:solidFill>
                  <a:srgbClr val="CC0000"/>
                </a:solidFill>
              </a:rPr>
              <a:t>RESPECT</a:t>
            </a:r>
            <a:r>
              <a:rPr lang="de-DE" altLang="de-DE" dirty="0"/>
              <a:t> </a:t>
            </a:r>
            <a:r>
              <a:rPr lang="de-CH" altLang="de-DE" dirty="0">
                <a:solidFill>
                  <a:srgbClr val="CC0000"/>
                </a:solidFill>
              </a:rPr>
              <a:t>– S'ISCH NUME ES SPIEL</a:t>
            </a:r>
            <a:br>
              <a:rPr lang="de-CH" altLang="de-DE" dirty="0">
                <a:solidFill>
                  <a:srgbClr val="CC0000"/>
                </a:solidFill>
              </a:rPr>
            </a:br>
            <a:r>
              <a:rPr lang="de-CH" altLang="de-DE" dirty="0">
                <a:solidFill>
                  <a:srgbClr val="CC0000"/>
                </a:solidFill>
              </a:rPr>
              <a:t>RESPECT – CE N'EST QU'UN JEU</a:t>
            </a:r>
            <a:br>
              <a:rPr lang="de-CH" altLang="de-DE" dirty="0">
                <a:solidFill>
                  <a:srgbClr val="CC0000"/>
                </a:solidFill>
              </a:rPr>
            </a:br>
            <a:r>
              <a:rPr lang="de-CH" altLang="de-DE" dirty="0">
                <a:solidFill>
                  <a:srgbClr val="CC0000"/>
                </a:solidFill>
              </a:rPr>
              <a:t>RESPECT – E SOLO UN GIOCO</a:t>
            </a:r>
            <a:endParaRPr lang="de-CH" dirty="0"/>
          </a:p>
        </p:txBody>
      </p:sp>
      <p:sp>
        <p:nvSpPr>
          <p:cNvPr id="17410" name="Foliennummernplatzhalter 2">
            <a:extLst>
              <a:ext uri="{FF2B5EF4-FFF2-40B4-BE49-F238E27FC236}">
                <a16:creationId xmlns:a16="http://schemas.microsoft.com/office/drawing/2014/main" id="{5477671A-35D8-44D3-B189-49932364192C}"/>
              </a:ext>
            </a:extLst>
          </p:cNvPr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11703050" y="257175"/>
            <a:ext cx="4889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0967974-51A7-475C-859F-B06BE4A57AF7}" type="slidenum">
              <a:rPr lang="de-CH" altLang="de-DE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de-CH" altLang="de-DE">
              <a:solidFill>
                <a:schemeClr val="accent1"/>
              </a:solidFill>
            </a:endParaRPr>
          </a:p>
        </p:txBody>
      </p:sp>
      <p:pic>
        <p:nvPicPr>
          <p:cNvPr id="8" name="Picture 11" descr="respect_kl">
            <a:extLst>
              <a:ext uri="{FF2B5EF4-FFF2-40B4-BE49-F238E27FC236}">
                <a16:creationId xmlns:a16="http://schemas.microsoft.com/office/drawing/2014/main" id="{A884A0A7-32B8-4925-99F7-0FF637D01F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5591" y="887988"/>
            <a:ext cx="1212979" cy="1185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6CE3BC2-467C-4FDD-A2F6-A5F25E3535E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Charte du fairplay: coaches / accompagnants</a:t>
            </a:r>
            <a:endParaRPr lang="de-CH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8129C64-C56D-4758-AFF0-6E0996E050DE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55906" y="1804800"/>
            <a:ext cx="11270051" cy="4252856"/>
          </a:xfrm>
        </p:spPr>
        <p:txBody>
          <a:bodyPr/>
          <a:lstStyle/>
          <a:p>
            <a:pPr lvl="1" indent="-179388"/>
            <a:r>
              <a:rPr lang="fr-FR" altLang="de-DE" sz="1600" dirty="0">
                <a:solidFill>
                  <a:srgbClr val="CC0000"/>
                </a:solidFill>
              </a:rPr>
              <a:t>RESPECT – CE N'EST QU'UN JEU</a:t>
            </a:r>
            <a:endParaRPr lang="de-DE" altLang="de-DE" sz="1600" dirty="0">
              <a:solidFill>
                <a:srgbClr val="CC0000"/>
              </a:solidFill>
            </a:endParaRPr>
          </a:p>
          <a:p>
            <a:pPr lvl="1"/>
            <a:r>
              <a:rPr lang="fr-FR" altLang="de-DE" sz="1400" dirty="0"/>
              <a:t>Je ne coache pas du hockey, je coache des jeunes personnes.</a:t>
            </a:r>
          </a:p>
          <a:p>
            <a:pPr lvl="3"/>
            <a:r>
              <a:rPr lang="fr-FR" altLang="de-DE" sz="1400" dirty="0"/>
              <a:t>Des personnes qui à tout moment méritent mon respect et ma confiance</a:t>
            </a:r>
          </a:p>
          <a:p>
            <a:pPr lvl="3"/>
            <a:r>
              <a:rPr lang="fr-FR" altLang="de-DE" sz="1400" dirty="0"/>
              <a:t>L’éducation au jeu, les bonnes manières sociales et les valeurs ont la plus haute priorité</a:t>
            </a:r>
          </a:p>
          <a:p>
            <a:pPr lvl="3"/>
            <a:r>
              <a:rPr lang="fr-FR" altLang="de-DE" sz="1400" dirty="0"/>
              <a:t>Le Fairplay est l’une des valeurs que je tiens en haute estime dans toute relation</a:t>
            </a:r>
          </a:p>
          <a:p>
            <a:pPr lvl="1"/>
            <a:r>
              <a:rPr lang="fr-FR" altLang="de-DE" sz="1400" dirty="0"/>
              <a:t>Mon implication est toujours pour le développement de l’athlète.</a:t>
            </a:r>
          </a:p>
          <a:p>
            <a:pPr lvl="3"/>
            <a:r>
              <a:rPr lang="fr-FR" altLang="de-DE" sz="1400" dirty="0"/>
              <a:t>Le joueur se situe au centre avec une optique à  long terme</a:t>
            </a:r>
          </a:p>
          <a:p>
            <a:pPr lvl="3"/>
            <a:r>
              <a:rPr lang="fr-FR" altLang="de-DE" sz="1400" dirty="0"/>
              <a:t>La victoire n’est pas mon unique objectif, le progrès dans l’apprentissage de mes athlètes est une motivation suffisante</a:t>
            </a:r>
          </a:p>
          <a:p>
            <a:pPr lvl="3"/>
            <a:r>
              <a:rPr lang="fr-FR" altLang="de-DE" sz="1400" dirty="0"/>
              <a:t>Je prends conscience de ma grande responsabilité en tant que modèle, leader et personne de confiance.</a:t>
            </a:r>
          </a:p>
          <a:p>
            <a:pPr lvl="1"/>
            <a:r>
              <a:rPr lang="fr-FR" altLang="de-DE" sz="1400" dirty="0"/>
              <a:t> Envers mes joueurs, des parents et l’Association</a:t>
            </a:r>
          </a:p>
          <a:p>
            <a:pPr lvl="3"/>
            <a:r>
              <a:rPr lang="fr-FR" altLang="de-DE" sz="1400" dirty="0"/>
              <a:t>Le chois de mes mots et le ton de ma voix sont toujours dignes de ma fonction.</a:t>
            </a:r>
          </a:p>
          <a:p>
            <a:pPr lvl="3"/>
            <a:r>
              <a:rPr lang="fr-FR" altLang="de-DE" sz="1400" dirty="0"/>
              <a:t>Envers mes joueurs, l’adversaire, les arbitres et les officielles</a:t>
            </a:r>
            <a:endParaRPr lang="de-CH" altLang="de-DE" sz="1400" dirty="0"/>
          </a:p>
          <a:p>
            <a:pPr lvl="1"/>
            <a:r>
              <a:rPr lang="fr-FR" altLang="de-DE" sz="1400" dirty="0"/>
              <a:t>Je ….</a:t>
            </a:r>
          </a:p>
          <a:p>
            <a:pPr lvl="3"/>
            <a:r>
              <a:rPr lang="fr-FR" altLang="de-DE" sz="1400" dirty="0"/>
              <a:t> Accepte l’adversaire en tant que partie intégrant du match  (et non comme «ennemi»).</a:t>
            </a:r>
          </a:p>
          <a:p>
            <a:pPr lvl="3"/>
            <a:r>
              <a:rPr lang="fr-FR" altLang="de-DE" sz="1400" dirty="0"/>
              <a:t>Renforce la position de l’arbitre</a:t>
            </a:r>
          </a:p>
          <a:p>
            <a:pPr lvl="3"/>
            <a:r>
              <a:rPr lang="fr-FR" altLang="de-DE" sz="1400" dirty="0"/>
              <a:t> Fais confiance au respect de l’adversaire, tout comme je donne l'exemple d’une conduit respectueuse</a:t>
            </a:r>
            <a:endParaRPr lang="de-CH" altLang="de-DE" sz="1400" dirty="0"/>
          </a:p>
          <a:p>
            <a:endParaRPr lang="de-CH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A7F3703A-E551-45D1-BA09-351E939E5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Fairplay</a:t>
            </a:r>
          </a:p>
        </p:txBody>
      </p:sp>
      <p:pic>
        <p:nvPicPr>
          <p:cNvPr id="7" name="Picture 11" descr="respect_kl">
            <a:extLst>
              <a:ext uri="{FF2B5EF4-FFF2-40B4-BE49-F238E27FC236}">
                <a16:creationId xmlns:a16="http://schemas.microsoft.com/office/drawing/2014/main" id="{947A0C8A-C403-45EE-8318-7DA84B63DC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4889" y="207717"/>
            <a:ext cx="1212979" cy="1185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3774452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6CE3BC2-467C-4FDD-A2F6-A5F25E3535E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Charte du fairplay pour les joueurs</a:t>
            </a:r>
            <a:endParaRPr lang="de-CH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8129C64-C56D-4758-AFF0-6E0996E050DE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55906" y="1804800"/>
            <a:ext cx="11270051" cy="4252856"/>
          </a:xfrm>
        </p:spPr>
        <p:txBody>
          <a:bodyPr/>
          <a:lstStyle/>
          <a:p>
            <a:pPr lvl="1" indent="-179388"/>
            <a:r>
              <a:rPr lang="fr-FR" altLang="de-DE" sz="1600" dirty="0">
                <a:solidFill>
                  <a:srgbClr val="CC0000"/>
                </a:solidFill>
              </a:rPr>
              <a:t>RESPECT – CE N'EST QU'UN JEU</a:t>
            </a:r>
            <a:endParaRPr lang="de-DE" altLang="de-DE" sz="1600" dirty="0">
              <a:solidFill>
                <a:srgbClr val="CC0000"/>
              </a:solidFill>
            </a:endParaRPr>
          </a:p>
          <a:p>
            <a:pPr lvl="1"/>
            <a:r>
              <a:rPr lang="fr-FR" altLang="de-DE" sz="1400" dirty="0"/>
              <a:t>Je joue au hockey parce que ca me fait plaisir!</a:t>
            </a:r>
          </a:p>
          <a:p>
            <a:pPr lvl="3"/>
            <a:r>
              <a:rPr lang="fr-FR" altLang="de-DE" sz="1400" dirty="0"/>
              <a:t>Non pas parce que d’autres le veulent</a:t>
            </a:r>
          </a:p>
          <a:p>
            <a:pPr lvl="3"/>
            <a:r>
              <a:rPr lang="fr-FR" altLang="de-DE" sz="1400" dirty="0"/>
              <a:t>Non pas parce que l’ambition sportive m’y oblige</a:t>
            </a:r>
          </a:p>
          <a:p>
            <a:pPr lvl="1"/>
            <a:r>
              <a:rPr lang="fr-FR" altLang="de-DE" sz="1400" dirty="0"/>
              <a:t>Mon coach veut mon bien lorsqu’il est exigeant avec moi et il me fixe des limites.</a:t>
            </a:r>
          </a:p>
          <a:p>
            <a:pPr lvl="3"/>
            <a:r>
              <a:rPr lang="fr-FR" altLang="de-DE" sz="1400" dirty="0"/>
              <a:t>J’attends du respect, comme j’en témoigne en tout temps à tous dans l’équipe</a:t>
            </a:r>
          </a:p>
          <a:p>
            <a:pPr lvl="3"/>
            <a:r>
              <a:rPr lang="fr-FR" altLang="de-DE" sz="1400" dirty="0"/>
              <a:t>Je sais que les décisions difficiles sont aussi en fin du compte pour mon bien personnel</a:t>
            </a:r>
          </a:p>
          <a:p>
            <a:pPr lvl="1"/>
            <a:r>
              <a:rPr lang="fr-FR" altLang="de-DE" sz="1400" dirty="0"/>
              <a:t>Je respecte les règles ainsi que les arbitres.</a:t>
            </a:r>
          </a:p>
          <a:p>
            <a:pPr lvl="3"/>
            <a:r>
              <a:rPr lang="fr-FR" altLang="de-DE" sz="1400" dirty="0"/>
              <a:t>Je reconnais que je ne connais pas mieux les règles que les «Chefs» dans le match</a:t>
            </a:r>
          </a:p>
          <a:p>
            <a:pPr lvl="3"/>
            <a:r>
              <a:rPr lang="fr-FR" altLang="de-DE" sz="1400" dirty="0"/>
              <a:t> Les règles sont une question d’interprétation, j’ai un regard partial, je fais confiance à l’arbitre</a:t>
            </a:r>
            <a:endParaRPr lang="de-CH" altLang="de-DE" sz="1400" dirty="0"/>
          </a:p>
          <a:p>
            <a:pPr lvl="1"/>
            <a:r>
              <a:rPr lang="fr-FR" altLang="de-DE" sz="1400" dirty="0"/>
              <a:t>Je respect l’adversaire en tant que sportif.</a:t>
            </a:r>
          </a:p>
          <a:p>
            <a:pPr lvl="3"/>
            <a:r>
              <a:rPr lang="fr-FR" altLang="de-DE" sz="1400" dirty="0"/>
              <a:t>Je suis assez bon pour ne pas avoir besoin de blesser quiconque verbalement et physiquement</a:t>
            </a:r>
          </a:p>
          <a:p>
            <a:pPr lvl="1"/>
            <a:r>
              <a:rPr lang="fr-FR" altLang="de-DE" sz="1400" dirty="0"/>
              <a:t>Le Fairplay est pour moi une attitude, que même dans les défis sportifs «étroits».</a:t>
            </a:r>
          </a:p>
          <a:p>
            <a:pPr lvl="3"/>
            <a:r>
              <a:rPr lang="fr-FR" altLang="de-DE" sz="1400" dirty="0"/>
              <a:t> J’accepte</a:t>
            </a:r>
          </a:p>
          <a:p>
            <a:pPr lvl="3"/>
            <a:r>
              <a:rPr lang="fr-FR" altLang="de-DE" sz="1400" dirty="0"/>
              <a:t> Je pratique à l'égard de l’adversaire et je peux l’attendre de l’adversaire</a:t>
            </a:r>
          </a:p>
          <a:p>
            <a:pPr lvl="1"/>
            <a:endParaRPr lang="de-CH" altLang="de-DE" sz="1400" dirty="0"/>
          </a:p>
          <a:p>
            <a:endParaRPr lang="de-CH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A7F3703A-E551-45D1-BA09-351E939E5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Fairplay</a:t>
            </a:r>
          </a:p>
        </p:txBody>
      </p:sp>
      <p:pic>
        <p:nvPicPr>
          <p:cNvPr id="7" name="Picture 11" descr="respect_kl">
            <a:extLst>
              <a:ext uri="{FF2B5EF4-FFF2-40B4-BE49-F238E27FC236}">
                <a16:creationId xmlns:a16="http://schemas.microsoft.com/office/drawing/2014/main" id="{947A0C8A-C403-45EE-8318-7DA84B63DC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4889" y="207717"/>
            <a:ext cx="1212979" cy="1185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730959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6CE3BC2-467C-4FDD-A2F6-A5F25E3535E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Charte du fairplay pour parents</a:t>
            </a:r>
            <a:endParaRPr lang="de-CH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8129C64-C56D-4758-AFF0-6E0996E050DE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55906" y="1804800"/>
            <a:ext cx="11270051" cy="4252856"/>
          </a:xfrm>
        </p:spPr>
        <p:txBody>
          <a:bodyPr/>
          <a:lstStyle/>
          <a:p>
            <a:pPr lvl="1" indent="-179388"/>
            <a:r>
              <a:rPr lang="fr-FR" altLang="de-DE" sz="1600" dirty="0">
                <a:solidFill>
                  <a:srgbClr val="CC0000"/>
                </a:solidFill>
              </a:rPr>
              <a:t>RESPECT – CE N'EST QU'UN JEU</a:t>
            </a:r>
            <a:endParaRPr lang="de-DE" altLang="de-DE" sz="1600" dirty="0">
              <a:solidFill>
                <a:srgbClr val="CC0000"/>
              </a:solidFill>
            </a:endParaRPr>
          </a:p>
          <a:p>
            <a:pPr lvl="1"/>
            <a:r>
              <a:rPr lang="fr-FR" altLang="de-DE" sz="1400" dirty="0"/>
              <a:t>Nous respectons les décisions de l’arbitre, peu importe si elles sont bonnes ou non.</a:t>
            </a:r>
          </a:p>
          <a:p>
            <a:pPr lvl="2"/>
            <a:r>
              <a:rPr lang="fr-FR" altLang="de-DE" sz="1400" dirty="0"/>
              <a:t>Nous reconnaissons, que nous ne connaissons pas mieux les règles que les «Chefs» dans le match</a:t>
            </a:r>
          </a:p>
          <a:p>
            <a:pPr lvl="2"/>
            <a:r>
              <a:rPr lang="fr-FR" altLang="de-DE" sz="1400" dirty="0"/>
              <a:t>Les règles sont une question d’interprétation, nous avons un regard partial, nous faisons confiance à l’arbitre</a:t>
            </a:r>
          </a:p>
          <a:p>
            <a:pPr lvl="2"/>
            <a:r>
              <a:rPr lang="fr-FR" altLang="de-DE" sz="1400" dirty="0"/>
              <a:t>Nous reconnaissons le travail de l’arbitre comme étant une partie de l’éducation de jeu pour nos athlètes</a:t>
            </a:r>
          </a:p>
          <a:p>
            <a:pPr lvl="2"/>
            <a:r>
              <a:rPr lang="fr-FR" altLang="de-DE" sz="1400" dirty="0"/>
              <a:t>Nous sommes des modèles pour les athlètes. Tout en ne dramatisant pas les décisions difficiles</a:t>
            </a:r>
          </a:p>
          <a:p>
            <a:pPr lvl="1"/>
            <a:r>
              <a:rPr lang="fr-FR" altLang="de-DE" sz="1400" dirty="0"/>
              <a:t>Nous aidons de par l’éducations de l’enfant pour l’indépendance.</a:t>
            </a:r>
          </a:p>
          <a:p>
            <a:pPr lvl="1"/>
            <a:r>
              <a:rPr lang="fr-FR" altLang="de-DE" sz="1400" dirty="0"/>
              <a:t>Nour cherchons la discussion avec la direction du club avent que la situation ne dégénère</a:t>
            </a:r>
          </a:p>
          <a:p>
            <a:pPr lvl="1"/>
            <a:r>
              <a:rPr lang="fr-FR" altLang="de-DE" sz="1400" dirty="0"/>
              <a:t>Nous reconnaissons le coach en tant que personne de contact direct et la plus importante en ce qui concerne les questions techniques</a:t>
            </a:r>
          </a:p>
          <a:p>
            <a:pPr lvl="1"/>
            <a:r>
              <a:rPr lang="fr-FR" altLang="de-DE" sz="1400" dirty="0"/>
              <a:t>Nous encourageons l’évaluation externe et l’auto-évaluation constructive</a:t>
            </a:r>
          </a:p>
          <a:p>
            <a:pPr lvl="1"/>
            <a:r>
              <a:rPr lang="de-CH" altLang="de-DE" sz="1400"/>
              <a:t> </a:t>
            </a:r>
            <a:endParaRPr lang="de-CH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A7F3703A-E551-45D1-BA09-351E939E5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Fairplay</a:t>
            </a:r>
          </a:p>
        </p:txBody>
      </p:sp>
      <p:pic>
        <p:nvPicPr>
          <p:cNvPr id="7" name="Picture 11" descr="respect_kl">
            <a:extLst>
              <a:ext uri="{FF2B5EF4-FFF2-40B4-BE49-F238E27FC236}">
                <a16:creationId xmlns:a16="http://schemas.microsoft.com/office/drawing/2014/main" id="{947A0C8A-C403-45EE-8318-7DA84B63DC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4889" y="207717"/>
            <a:ext cx="1212979" cy="11852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0634498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Inhaltsplatzhalter 13">
            <a:extLst>
              <a:ext uri="{FF2B5EF4-FFF2-40B4-BE49-F238E27FC236}">
                <a16:creationId xmlns:a16="http://schemas.microsoft.com/office/drawing/2014/main" id="{70DE24B7-5F61-4102-A6EE-3165255DC971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algn="ctr"/>
            <a:endParaRPr lang="de-DE" altLang="de-DE" sz="2400" dirty="0">
              <a:solidFill>
                <a:srgbClr val="C00000"/>
              </a:solidFill>
            </a:endParaRPr>
          </a:p>
          <a:p>
            <a:pPr algn="ctr"/>
            <a:endParaRPr lang="de-DE" altLang="de-DE" sz="2400" dirty="0">
              <a:solidFill>
                <a:srgbClr val="C00000"/>
              </a:solidFill>
            </a:endParaRPr>
          </a:p>
          <a:p>
            <a:pPr algn="ctr"/>
            <a:r>
              <a:rPr lang="de-DE" altLang="de-DE" sz="2400" dirty="0">
                <a:solidFill>
                  <a:srgbClr val="C00000"/>
                </a:solidFill>
              </a:rPr>
              <a:t>JESSE OWENS' RECIPE TO WIN</a:t>
            </a:r>
            <a:br>
              <a:rPr lang="de-DE" altLang="de-DE" sz="2400" dirty="0">
                <a:solidFill>
                  <a:srgbClr val="C00000"/>
                </a:solidFill>
              </a:rPr>
            </a:br>
            <a:r>
              <a:rPr lang="de-DE" altLang="de-DE" sz="2400" dirty="0"/>
              <a:t>In </a:t>
            </a:r>
            <a:r>
              <a:rPr lang="de-DE" altLang="de-DE" sz="2400" dirty="0" err="1"/>
              <a:t>the</a:t>
            </a:r>
            <a:r>
              <a:rPr lang="de-DE" altLang="de-DE" sz="2400" dirty="0"/>
              <a:t> end, </a:t>
            </a:r>
            <a:r>
              <a:rPr lang="de-DE" altLang="de-DE" sz="2400" dirty="0" err="1"/>
              <a:t>its</a:t>
            </a:r>
            <a:r>
              <a:rPr lang="de-DE" altLang="de-DE" sz="2400" dirty="0"/>
              <a:t> </a:t>
            </a:r>
            <a:r>
              <a:rPr lang="de-DE" altLang="de-DE" sz="2400" dirty="0">
                <a:solidFill>
                  <a:srgbClr val="C00000"/>
                </a:solidFill>
              </a:rPr>
              <a:t>extra </a:t>
            </a:r>
            <a:r>
              <a:rPr lang="de-DE" altLang="de-DE" sz="2400" dirty="0" err="1">
                <a:solidFill>
                  <a:srgbClr val="C00000"/>
                </a:solidFill>
              </a:rPr>
              <a:t>effort</a:t>
            </a:r>
            <a:r>
              <a:rPr lang="de-DE" altLang="de-DE" sz="2400" dirty="0"/>
              <a:t> </a:t>
            </a:r>
            <a:r>
              <a:rPr lang="de-DE" altLang="de-DE" sz="2400" dirty="0" err="1"/>
              <a:t>that</a:t>
            </a:r>
            <a:r>
              <a:rPr lang="de-DE" altLang="de-DE" sz="2400" dirty="0"/>
              <a:t> separates a </a:t>
            </a:r>
            <a:r>
              <a:rPr lang="de-DE" altLang="de-DE" sz="2400" dirty="0" err="1"/>
              <a:t>winner</a:t>
            </a:r>
            <a:r>
              <a:rPr lang="de-DE" altLang="de-DE" sz="2400" dirty="0"/>
              <a:t> </a:t>
            </a:r>
            <a:r>
              <a:rPr lang="de-DE" altLang="de-DE" sz="2400" dirty="0" err="1"/>
              <a:t>from</a:t>
            </a:r>
            <a:r>
              <a:rPr lang="de-DE" altLang="de-DE" sz="2400" dirty="0"/>
              <a:t> </a:t>
            </a:r>
            <a:r>
              <a:rPr lang="de-DE" altLang="de-DE" sz="2400" dirty="0" err="1"/>
              <a:t>second</a:t>
            </a:r>
            <a:r>
              <a:rPr lang="de-DE" altLang="de-DE" sz="2400" dirty="0"/>
              <a:t> </a:t>
            </a:r>
            <a:r>
              <a:rPr lang="de-DE" altLang="de-DE" sz="2400" dirty="0" err="1"/>
              <a:t>place</a:t>
            </a:r>
            <a:r>
              <a:rPr lang="de-DE" altLang="de-DE" sz="2400" dirty="0"/>
              <a:t>. But </a:t>
            </a:r>
            <a:r>
              <a:rPr lang="de-DE" altLang="de-DE" sz="2400" dirty="0" err="1"/>
              <a:t>winning</a:t>
            </a:r>
            <a:r>
              <a:rPr lang="de-DE" altLang="de-DE" sz="2400" dirty="0"/>
              <a:t> </a:t>
            </a:r>
            <a:r>
              <a:rPr lang="de-DE" altLang="de-DE" sz="2400" dirty="0" err="1"/>
              <a:t>takes</a:t>
            </a:r>
            <a:r>
              <a:rPr lang="de-DE" altLang="de-DE" sz="2400" dirty="0"/>
              <a:t> a </a:t>
            </a:r>
            <a:r>
              <a:rPr lang="de-DE" altLang="de-DE" sz="2400" dirty="0" err="1"/>
              <a:t>lot</a:t>
            </a:r>
            <a:r>
              <a:rPr lang="de-DE" altLang="de-DE" sz="2400" dirty="0"/>
              <a:t> </a:t>
            </a:r>
            <a:r>
              <a:rPr lang="de-DE" altLang="de-DE" sz="2400" dirty="0" err="1"/>
              <a:t>more</a:t>
            </a:r>
            <a:r>
              <a:rPr lang="de-DE" altLang="de-DE" sz="2400" dirty="0"/>
              <a:t> </a:t>
            </a:r>
            <a:r>
              <a:rPr lang="de-DE" altLang="de-DE" sz="2400" dirty="0" err="1"/>
              <a:t>that</a:t>
            </a:r>
            <a:r>
              <a:rPr lang="de-DE" altLang="de-DE" sz="2400" dirty="0"/>
              <a:t>, </a:t>
            </a:r>
            <a:r>
              <a:rPr lang="de-DE" altLang="de-DE" sz="2400" dirty="0" err="1"/>
              <a:t>too</a:t>
            </a:r>
            <a:r>
              <a:rPr lang="de-DE" altLang="de-DE" sz="2400" dirty="0"/>
              <a:t>. </a:t>
            </a:r>
            <a:r>
              <a:rPr lang="de-DE" altLang="de-DE" sz="2400" dirty="0" err="1"/>
              <a:t>It</a:t>
            </a:r>
            <a:r>
              <a:rPr lang="de-DE" altLang="de-DE" sz="2400" dirty="0"/>
              <a:t> </a:t>
            </a:r>
            <a:r>
              <a:rPr lang="de-DE" altLang="de-DE" sz="2400" dirty="0" err="1"/>
              <a:t>starts</a:t>
            </a:r>
            <a:r>
              <a:rPr lang="de-DE" altLang="de-DE" sz="2400" dirty="0"/>
              <a:t> </a:t>
            </a:r>
            <a:r>
              <a:rPr lang="de-DE" altLang="de-DE" sz="2400" dirty="0" err="1"/>
              <a:t>with</a:t>
            </a:r>
            <a:r>
              <a:rPr lang="de-DE" altLang="de-DE" sz="2400" dirty="0"/>
              <a:t> </a:t>
            </a:r>
            <a:r>
              <a:rPr lang="de-DE" altLang="de-DE" sz="2400" dirty="0" err="1">
                <a:solidFill>
                  <a:srgbClr val="C00000"/>
                </a:solidFill>
              </a:rPr>
              <a:t>complete</a:t>
            </a:r>
            <a:r>
              <a:rPr lang="de-DE" altLang="de-DE" sz="2400" dirty="0">
                <a:solidFill>
                  <a:srgbClr val="C00000"/>
                </a:solidFill>
              </a:rPr>
              <a:t> </a:t>
            </a:r>
            <a:r>
              <a:rPr lang="de-DE" altLang="de-DE" sz="2400" dirty="0" err="1">
                <a:solidFill>
                  <a:srgbClr val="C00000"/>
                </a:solidFill>
              </a:rPr>
              <a:t>command</a:t>
            </a:r>
            <a:r>
              <a:rPr lang="de-DE" altLang="de-DE" sz="2400" dirty="0"/>
              <a:t> </a:t>
            </a:r>
            <a:r>
              <a:rPr lang="de-DE" altLang="de-DE" sz="2400" dirty="0" err="1"/>
              <a:t>of</a:t>
            </a:r>
            <a:r>
              <a:rPr lang="de-DE" altLang="de-DE" sz="2400" dirty="0"/>
              <a:t> </a:t>
            </a:r>
            <a:r>
              <a:rPr lang="de-DE" altLang="de-DE" sz="2400" dirty="0" err="1"/>
              <a:t>the</a:t>
            </a:r>
            <a:r>
              <a:rPr lang="de-DE" altLang="de-DE" sz="2400" dirty="0"/>
              <a:t> </a:t>
            </a:r>
            <a:r>
              <a:rPr lang="de-DE" altLang="de-DE" sz="2400" dirty="0" err="1"/>
              <a:t>fundamentals</a:t>
            </a:r>
            <a:r>
              <a:rPr lang="de-DE" altLang="de-DE" sz="2400" dirty="0"/>
              <a:t>. </a:t>
            </a:r>
            <a:r>
              <a:rPr lang="de-DE" altLang="de-DE" sz="2400" dirty="0" err="1"/>
              <a:t>Then</a:t>
            </a:r>
            <a:r>
              <a:rPr lang="de-DE" altLang="de-DE" sz="2400" dirty="0"/>
              <a:t> </a:t>
            </a:r>
            <a:r>
              <a:rPr lang="de-DE" altLang="de-DE" sz="2400" dirty="0" err="1"/>
              <a:t>it</a:t>
            </a:r>
            <a:r>
              <a:rPr lang="de-DE" altLang="de-DE" sz="2400" dirty="0"/>
              <a:t> </a:t>
            </a:r>
            <a:r>
              <a:rPr lang="de-DE" altLang="de-DE" sz="2400" dirty="0" err="1"/>
              <a:t>takes</a:t>
            </a:r>
            <a:r>
              <a:rPr lang="de-DE" altLang="de-DE" sz="2400" dirty="0"/>
              <a:t> </a:t>
            </a:r>
            <a:r>
              <a:rPr lang="de-DE" altLang="de-DE" sz="2400" dirty="0" err="1">
                <a:solidFill>
                  <a:srgbClr val="C00000"/>
                </a:solidFill>
              </a:rPr>
              <a:t>desire</a:t>
            </a:r>
            <a:r>
              <a:rPr lang="de-DE" altLang="de-DE" sz="2400" dirty="0"/>
              <a:t>, </a:t>
            </a:r>
            <a:r>
              <a:rPr lang="de-DE" altLang="de-DE" sz="2400" dirty="0" err="1">
                <a:solidFill>
                  <a:srgbClr val="C00000"/>
                </a:solidFill>
              </a:rPr>
              <a:t>determination</a:t>
            </a:r>
            <a:r>
              <a:rPr lang="de-DE" altLang="de-DE" sz="2400" dirty="0"/>
              <a:t>, </a:t>
            </a:r>
            <a:r>
              <a:rPr lang="de-DE" altLang="de-DE" sz="2400" dirty="0" err="1">
                <a:solidFill>
                  <a:srgbClr val="C00000"/>
                </a:solidFill>
              </a:rPr>
              <a:t>discipline</a:t>
            </a:r>
            <a:r>
              <a:rPr lang="de-DE" altLang="de-DE" sz="2400" dirty="0"/>
              <a:t>, and </a:t>
            </a:r>
            <a:r>
              <a:rPr lang="de-DE" altLang="de-DE" sz="2400" dirty="0" err="1">
                <a:solidFill>
                  <a:srgbClr val="C00000"/>
                </a:solidFill>
              </a:rPr>
              <a:t>self-sacrifice</a:t>
            </a:r>
            <a:r>
              <a:rPr lang="de-DE" altLang="de-DE" sz="2400" dirty="0"/>
              <a:t>. And </a:t>
            </a:r>
            <a:r>
              <a:rPr lang="de-DE" altLang="de-DE" sz="2400" dirty="0" err="1"/>
              <a:t>finally</a:t>
            </a:r>
            <a:r>
              <a:rPr lang="de-DE" altLang="de-DE" sz="2400" dirty="0"/>
              <a:t>, </a:t>
            </a:r>
            <a:r>
              <a:rPr lang="de-DE" altLang="de-DE" sz="2400" dirty="0" err="1"/>
              <a:t>it</a:t>
            </a:r>
            <a:r>
              <a:rPr lang="de-DE" altLang="de-DE" sz="2400" dirty="0"/>
              <a:t> </a:t>
            </a:r>
            <a:r>
              <a:rPr lang="de-DE" altLang="de-DE" sz="2400" dirty="0" err="1"/>
              <a:t>takes</a:t>
            </a:r>
            <a:r>
              <a:rPr lang="de-DE" altLang="de-DE" sz="2400" dirty="0"/>
              <a:t> a </a:t>
            </a:r>
            <a:r>
              <a:rPr lang="de-DE" altLang="de-DE" sz="2400" dirty="0" err="1"/>
              <a:t>great</a:t>
            </a:r>
            <a:r>
              <a:rPr lang="de-DE" altLang="de-DE" sz="2400" dirty="0"/>
              <a:t> deal </a:t>
            </a:r>
            <a:r>
              <a:rPr lang="de-DE" altLang="de-DE" sz="2400" dirty="0" err="1"/>
              <a:t>of</a:t>
            </a:r>
            <a:r>
              <a:rPr lang="de-DE" altLang="de-DE" sz="2400" dirty="0"/>
              <a:t> </a:t>
            </a:r>
            <a:r>
              <a:rPr lang="de-DE" altLang="de-DE" sz="2400" dirty="0" err="1">
                <a:solidFill>
                  <a:srgbClr val="C00000"/>
                </a:solidFill>
              </a:rPr>
              <a:t>love</a:t>
            </a:r>
            <a:r>
              <a:rPr lang="de-DE" altLang="de-DE" sz="2400" dirty="0"/>
              <a:t>, </a:t>
            </a:r>
            <a:r>
              <a:rPr lang="de-DE" altLang="de-DE" sz="2400" dirty="0" err="1">
                <a:solidFill>
                  <a:srgbClr val="C00000"/>
                </a:solidFill>
              </a:rPr>
              <a:t>fairness</a:t>
            </a:r>
            <a:r>
              <a:rPr lang="de-DE" altLang="de-DE" sz="2400" dirty="0"/>
              <a:t> and </a:t>
            </a:r>
            <a:r>
              <a:rPr lang="de-DE" altLang="de-DE" sz="2400" dirty="0" err="1">
                <a:solidFill>
                  <a:srgbClr val="C00000"/>
                </a:solidFill>
              </a:rPr>
              <a:t>respect</a:t>
            </a:r>
            <a:r>
              <a:rPr lang="de-DE" altLang="de-DE" sz="2400" dirty="0">
                <a:solidFill>
                  <a:srgbClr val="C00000"/>
                </a:solidFill>
              </a:rPr>
              <a:t> </a:t>
            </a:r>
            <a:r>
              <a:rPr lang="de-DE" altLang="de-DE" sz="2400" dirty="0" err="1">
                <a:solidFill>
                  <a:srgbClr val="C00000"/>
                </a:solidFill>
              </a:rPr>
              <a:t>for</a:t>
            </a:r>
            <a:r>
              <a:rPr lang="de-DE" altLang="de-DE" sz="2400" dirty="0">
                <a:solidFill>
                  <a:srgbClr val="C00000"/>
                </a:solidFill>
              </a:rPr>
              <a:t> </a:t>
            </a:r>
            <a:r>
              <a:rPr lang="de-DE" altLang="de-DE" sz="2400" dirty="0" err="1">
                <a:solidFill>
                  <a:srgbClr val="C00000"/>
                </a:solidFill>
              </a:rPr>
              <a:t>your</a:t>
            </a:r>
            <a:r>
              <a:rPr lang="de-DE" altLang="de-DE" sz="2400" dirty="0">
                <a:solidFill>
                  <a:srgbClr val="C00000"/>
                </a:solidFill>
              </a:rPr>
              <a:t> </a:t>
            </a:r>
            <a:r>
              <a:rPr lang="de-DE" altLang="de-DE" sz="2400" dirty="0" err="1">
                <a:solidFill>
                  <a:srgbClr val="C00000"/>
                </a:solidFill>
              </a:rPr>
              <a:t>fellow</a:t>
            </a:r>
            <a:r>
              <a:rPr lang="de-DE" altLang="de-DE" sz="2400" dirty="0">
                <a:solidFill>
                  <a:srgbClr val="C00000"/>
                </a:solidFill>
              </a:rPr>
              <a:t> man</a:t>
            </a:r>
            <a:r>
              <a:rPr lang="de-DE" altLang="de-DE" sz="2400" dirty="0"/>
              <a:t>. </a:t>
            </a:r>
            <a:r>
              <a:rPr lang="de-DE" altLang="de-DE" sz="2400" dirty="0">
                <a:solidFill>
                  <a:srgbClr val="C00000"/>
                </a:solidFill>
              </a:rPr>
              <a:t>Put all </a:t>
            </a:r>
            <a:r>
              <a:rPr lang="de-DE" altLang="de-DE" sz="2400" dirty="0" err="1">
                <a:solidFill>
                  <a:srgbClr val="C00000"/>
                </a:solidFill>
              </a:rPr>
              <a:t>these</a:t>
            </a:r>
            <a:r>
              <a:rPr lang="de-DE" altLang="de-DE" sz="2400" dirty="0">
                <a:solidFill>
                  <a:srgbClr val="C00000"/>
                </a:solidFill>
              </a:rPr>
              <a:t> </a:t>
            </a:r>
            <a:r>
              <a:rPr lang="de-DE" altLang="de-DE" sz="2400" dirty="0" err="1">
                <a:solidFill>
                  <a:srgbClr val="C00000"/>
                </a:solidFill>
              </a:rPr>
              <a:t>together</a:t>
            </a:r>
            <a:r>
              <a:rPr lang="de-DE" altLang="de-DE" sz="2400" dirty="0">
                <a:solidFill>
                  <a:srgbClr val="C00000"/>
                </a:solidFill>
              </a:rPr>
              <a:t>, and </a:t>
            </a:r>
            <a:r>
              <a:rPr lang="de-DE" altLang="de-DE" sz="2400" dirty="0" err="1">
                <a:solidFill>
                  <a:srgbClr val="C00000"/>
                </a:solidFill>
              </a:rPr>
              <a:t>even</a:t>
            </a:r>
            <a:r>
              <a:rPr lang="de-DE" altLang="de-DE" sz="2400" dirty="0">
                <a:solidFill>
                  <a:srgbClr val="C00000"/>
                </a:solidFill>
              </a:rPr>
              <a:t> </a:t>
            </a:r>
            <a:r>
              <a:rPr lang="de-DE" altLang="de-DE" sz="2400" dirty="0" err="1">
                <a:solidFill>
                  <a:srgbClr val="C00000"/>
                </a:solidFill>
              </a:rPr>
              <a:t>if</a:t>
            </a:r>
            <a:r>
              <a:rPr lang="de-DE" altLang="de-DE" sz="2400" dirty="0">
                <a:solidFill>
                  <a:srgbClr val="C00000"/>
                </a:solidFill>
              </a:rPr>
              <a:t> </a:t>
            </a:r>
            <a:r>
              <a:rPr lang="de-DE" altLang="de-DE" sz="2400" dirty="0" err="1">
                <a:solidFill>
                  <a:srgbClr val="C00000"/>
                </a:solidFill>
              </a:rPr>
              <a:t>you</a:t>
            </a:r>
            <a:r>
              <a:rPr lang="de-DE" altLang="de-DE" sz="2400" dirty="0">
                <a:solidFill>
                  <a:srgbClr val="C00000"/>
                </a:solidFill>
              </a:rPr>
              <a:t> </a:t>
            </a:r>
            <a:r>
              <a:rPr lang="de-DE" altLang="de-DE" sz="2400" dirty="0" err="1">
                <a:solidFill>
                  <a:srgbClr val="C00000"/>
                </a:solidFill>
              </a:rPr>
              <a:t>don't</a:t>
            </a:r>
            <a:r>
              <a:rPr lang="de-DE" altLang="de-DE" sz="2400" dirty="0">
                <a:solidFill>
                  <a:srgbClr val="C00000"/>
                </a:solidFill>
              </a:rPr>
              <a:t> </a:t>
            </a:r>
            <a:r>
              <a:rPr lang="de-DE" altLang="de-DE" sz="2400" dirty="0" err="1">
                <a:solidFill>
                  <a:srgbClr val="C00000"/>
                </a:solidFill>
              </a:rPr>
              <a:t>win</a:t>
            </a:r>
            <a:r>
              <a:rPr lang="de-DE" altLang="de-DE" sz="2400" dirty="0">
                <a:solidFill>
                  <a:srgbClr val="C00000"/>
                </a:solidFill>
              </a:rPr>
              <a:t>, </a:t>
            </a:r>
            <a:r>
              <a:rPr lang="de-DE" altLang="de-DE" sz="2400" dirty="0" err="1">
                <a:solidFill>
                  <a:srgbClr val="C00000"/>
                </a:solidFill>
              </a:rPr>
              <a:t>how</a:t>
            </a:r>
            <a:r>
              <a:rPr lang="de-DE" altLang="de-DE" sz="2400" dirty="0">
                <a:solidFill>
                  <a:srgbClr val="C00000"/>
                </a:solidFill>
              </a:rPr>
              <a:t> </a:t>
            </a:r>
            <a:r>
              <a:rPr lang="de-DE" altLang="de-DE" sz="2400" dirty="0" err="1">
                <a:solidFill>
                  <a:srgbClr val="C00000"/>
                </a:solidFill>
              </a:rPr>
              <a:t>can</a:t>
            </a:r>
            <a:r>
              <a:rPr lang="de-DE" altLang="de-DE" sz="2400" dirty="0">
                <a:solidFill>
                  <a:srgbClr val="C00000"/>
                </a:solidFill>
              </a:rPr>
              <a:t> </a:t>
            </a:r>
            <a:r>
              <a:rPr lang="de-DE" altLang="de-DE" sz="2400" dirty="0" err="1">
                <a:solidFill>
                  <a:srgbClr val="C00000"/>
                </a:solidFill>
              </a:rPr>
              <a:t>you</a:t>
            </a:r>
            <a:r>
              <a:rPr lang="de-DE" altLang="de-DE" sz="2400" dirty="0">
                <a:solidFill>
                  <a:srgbClr val="C00000"/>
                </a:solidFill>
              </a:rPr>
              <a:t> lose?</a:t>
            </a:r>
            <a:endParaRPr lang="de-CH" dirty="0"/>
          </a:p>
        </p:txBody>
      </p:sp>
      <p:sp>
        <p:nvSpPr>
          <p:cNvPr id="13" name="Titel 12">
            <a:extLst>
              <a:ext uri="{FF2B5EF4-FFF2-40B4-BE49-F238E27FC236}">
                <a16:creationId xmlns:a16="http://schemas.microsoft.com/office/drawing/2014/main" id="{CCB8D4F4-1001-4329-9476-5AF9AE27A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246B19B-F028-4515-9601-4539365D09D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9B7152A3-F3AC-4031-9995-3387CB75189A}" type="slidenum">
              <a:rPr lang="de-CH" smtClean="0"/>
              <a:pPr>
                <a:defRPr/>
              </a:pPr>
              <a:t>5</a:t>
            </a:fld>
            <a:endParaRPr lang="de-CH" dirty="0"/>
          </a:p>
        </p:txBody>
      </p:sp>
      <p:pic>
        <p:nvPicPr>
          <p:cNvPr id="6" name="Picture 2" descr="photo03_001">
            <a:hlinkClick r:id="rId2"/>
            <a:extLst>
              <a:ext uri="{FF2B5EF4-FFF2-40B4-BE49-F238E27FC236}">
                <a16:creationId xmlns:a16="http://schemas.microsoft.com/office/drawing/2014/main" id="{9B90EF10-189E-4797-9DA0-EB80036C28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4882" y="601755"/>
            <a:ext cx="2128629" cy="157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6">
            <a:extLst>
              <a:ext uri="{FF2B5EF4-FFF2-40B4-BE49-F238E27FC236}">
                <a16:creationId xmlns:a16="http://schemas.microsoft.com/office/drawing/2014/main" id="{704974E8-582D-4189-960C-2859D399AF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8999" y="1457966"/>
            <a:ext cx="321151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57150" algn="ctr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kumimoji="0" lang="de-DE" altLang="de-DE" b="1" i="1" dirty="0"/>
              <a:t>Jesse Owens, </a:t>
            </a:r>
            <a:br>
              <a:rPr kumimoji="0" lang="de-DE" altLang="de-DE" b="1" i="1" dirty="0"/>
            </a:br>
            <a:r>
              <a:rPr kumimoji="0" lang="de-CH" altLang="de-DE" b="1" i="1" dirty="0"/>
              <a:t>vierfacher Olympiasieger von 1936</a:t>
            </a:r>
          </a:p>
        </p:txBody>
      </p:sp>
    </p:spTree>
    <p:extLst>
      <p:ext uri="{BB962C8B-B14F-4D97-AF65-F5344CB8AC3E}">
        <p14:creationId xmlns:p14="http://schemas.microsoft.com/office/powerpoint/2010/main" val="223721095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Swiss Ice Hockey">
  <a:themeElements>
    <a:clrScheme name="SIH_Rot">
      <a:dk1>
        <a:srgbClr val="000000"/>
      </a:dk1>
      <a:lt1>
        <a:srgbClr val="FFFFFF"/>
      </a:lt1>
      <a:dk2>
        <a:srgbClr val="3F3F3F"/>
      </a:dk2>
      <a:lt2>
        <a:srgbClr val="FFFFFF"/>
      </a:lt2>
      <a:accent1>
        <a:srgbClr val="E60000"/>
      </a:accent1>
      <a:accent2>
        <a:srgbClr val="3F3F3F"/>
      </a:accent2>
      <a:accent3>
        <a:srgbClr val="7F7F7F"/>
      </a:accent3>
      <a:accent4>
        <a:srgbClr val="A5A5A5"/>
      </a:accent4>
      <a:accent5>
        <a:srgbClr val="BFBFBF"/>
      </a:accent5>
      <a:accent6>
        <a:srgbClr val="D8D8D8"/>
      </a:accent6>
      <a:hlink>
        <a:srgbClr val="E60000"/>
      </a:hlink>
      <a:folHlink>
        <a:srgbClr val="3F3F3F"/>
      </a:folHlink>
    </a:clrScheme>
    <a:fontScheme name="SIH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1" id="{7AD2A833-5B3E-4B96-8EB6-26821BEBB6E4}" vid="{D94A4509-D29F-4834-8C14-717D6C6870D3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PPT_SIHF_Baspo</Template>
  <TotalTime>0</TotalTime>
  <Words>665</Words>
  <Application>Microsoft Office PowerPoint</Application>
  <PresentationFormat>Breitbild</PresentationFormat>
  <Paragraphs>55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Trebuchet MS</vt:lpstr>
      <vt:lpstr>Swiss Ice Hockey</vt:lpstr>
      <vt:lpstr>PowerPoint-Präsentation</vt:lpstr>
      <vt:lpstr>Fairplay</vt:lpstr>
      <vt:lpstr>Fairplay</vt:lpstr>
      <vt:lpstr>Fairplay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Brägger Ivan</dc:creator>
  <cp:lastModifiedBy>Brägger Ivan</cp:lastModifiedBy>
  <cp:revision>8</cp:revision>
  <dcterms:created xsi:type="dcterms:W3CDTF">2021-01-13T16:13:12Z</dcterms:created>
  <dcterms:modified xsi:type="dcterms:W3CDTF">2021-01-13T17:09:31Z</dcterms:modified>
</cp:coreProperties>
</file>