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642" r:id="rId2"/>
    <p:sldId id="690" r:id="rId3"/>
    <p:sldId id="693" r:id="rId4"/>
    <p:sldId id="679" r:id="rId5"/>
    <p:sldId id="689" r:id="rId6"/>
    <p:sldId id="676" r:id="rId7"/>
    <p:sldId id="680" r:id="rId8"/>
    <p:sldId id="682" r:id="rId9"/>
    <p:sldId id="687" r:id="rId10"/>
    <p:sldId id="692" r:id="rId11"/>
    <p:sldId id="684" r:id="rId12"/>
    <p:sldId id="637" r:id="rId13"/>
    <p:sldId id="688" r:id="rId14"/>
    <p:sldId id="685" r:id="rId15"/>
    <p:sldId id="691" r:id="rId16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CCCCCC"/>
    <a:srgbClr val="3CBEE6"/>
    <a:srgbClr val="F5961E"/>
    <a:srgbClr val="285FCD"/>
    <a:srgbClr val="A0E123"/>
    <a:srgbClr val="EB1E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83154" autoAdjust="0"/>
  </p:normalViewPr>
  <p:slideViewPr>
    <p:cSldViewPr>
      <p:cViewPr>
        <p:scale>
          <a:sx n="75" d="100"/>
          <a:sy n="75" d="100"/>
        </p:scale>
        <p:origin x="-1944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56" y="-102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7F10FA8-5C64-43FA-8AF2-A70889B0FD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08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130175" y="0"/>
            <a:ext cx="6784975" cy="508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5376863"/>
            <a:ext cx="5335588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8436" name="Line 8"/>
          <p:cNvSpPr>
            <a:spLocks noChangeShapeType="1"/>
          </p:cNvSpPr>
          <p:nvPr/>
        </p:nvSpPr>
        <p:spPr bwMode="auto">
          <a:xfrm>
            <a:off x="962025" y="5087938"/>
            <a:ext cx="5335588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6389" name="Text Box 10"/>
          <p:cNvSpPr txBox="1">
            <a:spLocks noChangeArrowheads="1"/>
          </p:cNvSpPr>
          <p:nvPr/>
        </p:nvSpPr>
        <p:spPr bwMode="auto">
          <a:xfrm>
            <a:off x="5854700" y="9347200"/>
            <a:ext cx="442913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4" tIns="45717" rIns="91434" bIns="45717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0" hangingPunct="0">
              <a:spcBef>
                <a:spcPct val="50000"/>
              </a:spcBef>
              <a:defRPr/>
            </a:pPr>
            <a:fld id="{91394A60-9244-44EB-821A-1E24ACA11655}" type="slidenum">
              <a:rPr lang="de-DE" sz="1000" smtClean="0">
                <a:latin typeface="Arial" charset="0"/>
                <a:cs typeface="+mn-cs"/>
              </a:rPr>
              <a:pPr algn="r" eaLnBrk="0" hangingPunct="0">
                <a:spcBef>
                  <a:spcPct val="50000"/>
                </a:spcBef>
                <a:defRPr/>
              </a:pPr>
              <a:t>‹Nr.›</a:t>
            </a:fld>
            <a:endParaRPr lang="de-DE" sz="1000" smtClean="0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641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80000"/>
      </a:lnSpc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lnSpc>
        <a:spcPct val="80000"/>
      </a:lnSpc>
      <a:spcBef>
        <a:spcPct val="30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lnSpc>
        <a:spcPct val="80000"/>
      </a:lnSpc>
      <a:spcBef>
        <a:spcPct val="30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lnSpc>
        <a:spcPct val="80000"/>
      </a:lnSpc>
      <a:spcBef>
        <a:spcPct val="30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lnSpc>
        <a:spcPct val="80000"/>
      </a:lnSpc>
      <a:spcBef>
        <a:spcPct val="30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bildplatzhalt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Donner des exemples et indiquer les risques. Un groupe qui a pour titre « Boire jusqu’à tomber par terre » n’aide par exemple pas à donner une image positive.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CH" altLang="de-DE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 de passe sûr : le mieux est de faire une phrase et d’en extraire les premières lettres de chaque mot, les chiffres et les signes pour en faire un mot de passe.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« Mes 139 amis Facebook sont cool ! » = M139AFsc!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Attention : ne pas noter le mot de passe, mais l’apprendre par cœur !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Pour de plus amples informations : www.cybersmart.ch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Pour de plus amples informations : www.cybersmart.ch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Le guide est destiné aux jeunes à partir de 13 ans. Commande par courriel à l’adresse coolandclean@swissolympic.ch</a:t>
            </a:r>
          </a:p>
          <a:p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Module de cours en collaboration avec LerNetz.ch : www.swissolympic.ch &gt; Formation et école &gt; Document didactique &gt; Réseaux sociaux</a:t>
            </a:r>
            <a:endParaRPr lang="fr-CH" altLang="de-DE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ts val="363"/>
              </a:spcBef>
            </a:pPr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faut éveiller la conscience des jeunes sur le fait qu’une publication sur un réseau social peut avoir des répercussions, parfois des années plus tard.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363"/>
              </a:spcBef>
            </a:pPr>
            <a:endParaRPr lang="fr-CH" altLang="de-DE" sz="1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ts val="363"/>
              </a:spcBef>
            </a:pPr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Souligner le fait que chaque « ami Facebook » peut réutiliser les posts et les images de ses autres amis. Plus une personne a d’amis dans un réseau social, plus il est difficile pour elle de garder contact avec eux et de contrôler ce qu’il advient de ses publications.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363"/>
              </a:spcBef>
            </a:pPr>
            <a:endParaRPr lang="fr-CH" altLang="de-DE" sz="1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560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ts val="363"/>
              </a:spcBef>
            </a:pPr>
            <a:r>
              <a:rPr lang="fr-FR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Donner l’exemple du footballeur suisse aux Jeux Olympiques de 2012 à Londres (cf. prospectus d’information « Online with Respect »).</a:t>
            </a:r>
            <a:endParaRPr lang="fr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L’article 28 du CC régit la protection de la personnalité.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faut en outre prendre garde au fait que de nombreux prestataires de réseaux sociaux revendiquent la propriété des données une fois celles-ci téléchargées. Parfois, la personne cède même entièrement les droits sur ses photos et ses données personnelles.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90500" indent="-190500" eaLnBrk="1" hangingPunct="1"/>
            <a:endParaRPr lang="de-CH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4" descr="cnc_respec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70475"/>
            <a:ext cx="91440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57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5244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737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737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290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772816"/>
            <a:ext cx="7850188" cy="3671888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5338936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7110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1542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2276475"/>
            <a:ext cx="3848100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0100" y="2276475"/>
            <a:ext cx="3849688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906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8634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21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228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9773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56334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28775"/>
            <a:ext cx="7850188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Überschrift</a:t>
            </a:r>
          </a:p>
          <a:p>
            <a:pPr lvl="0"/>
            <a:r>
              <a:rPr lang="de-CH" altLang="de-DE" smtClean="0"/>
              <a:t>abc</a:t>
            </a:r>
          </a:p>
        </p:txBody>
      </p:sp>
      <p:pic>
        <p:nvPicPr>
          <p:cNvPr id="1027" name="Picture 110" descr="Claim_Respect your Body_grey-whit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08050"/>
            <a:ext cx="4608512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AutoShape 112"/>
          <p:cNvSpPr>
            <a:spLocks noChangeArrowheads="1"/>
          </p:cNvSpPr>
          <p:nvPr userDrawn="1"/>
        </p:nvSpPr>
        <p:spPr bwMode="auto">
          <a:xfrm>
            <a:off x="285750" y="857250"/>
            <a:ext cx="8534400" cy="476250"/>
          </a:xfrm>
          <a:prstGeom prst="roundRect">
            <a:avLst>
              <a:gd name="adj" fmla="val 16667"/>
            </a:avLst>
          </a:prstGeom>
          <a:solidFill>
            <a:srgbClr val="A0E1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0" hangingPunct="0">
              <a:defRPr/>
            </a:pPr>
            <a:endParaRPr lang="de-CH" altLang="de-DE" smtClean="0">
              <a:cs typeface="+mn-cs"/>
            </a:endParaRPr>
          </a:p>
        </p:txBody>
      </p:sp>
      <p:pic>
        <p:nvPicPr>
          <p:cNvPr id="1029" name="Picture 1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963" y="577850"/>
            <a:ext cx="280035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15" descr="SO_B5CFN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22396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17" descr="RESPECT_Logo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445125"/>
            <a:ext cx="1171575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3" y="-17463"/>
            <a:ext cx="9294813" cy="6902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288" y="1773238"/>
            <a:ext cx="8353425" cy="3671887"/>
          </a:xfrm>
        </p:spPr>
        <p:txBody>
          <a:bodyPr/>
          <a:lstStyle/>
          <a:p>
            <a:pPr marL="0" indent="0">
              <a:defRPr/>
            </a:pPr>
            <a:r>
              <a:rPr lang="fr-CH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Il convient néanmoins de respecter les principes suivants :</a:t>
            </a:r>
          </a:p>
          <a:p>
            <a:pPr>
              <a:spcBef>
                <a:spcPts val="480"/>
              </a:spcBef>
              <a:spcAft>
                <a:spcPts val="0"/>
              </a:spcAft>
              <a:defRPr/>
            </a:pPr>
            <a:endParaRPr lang="fr-CH" sz="1200" dirty="0">
              <a:latin typeface="Times New Roman"/>
              <a:ea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Ne rejoins que des groupes ou des pages de fans dont tu apprécies le contenu.</a:t>
            </a:r>
          </a:p>
          <a:p>
            <a:pPr marL="285750" indent="-285750"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L’appartenance à un groupe ou une page de fans ne doit pas nuire à ton image.</a:t>
            </a:r>
          </a:p>
          <a:p>
            <a:pPr marL="285750" indent="-285750"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Vérifie préalablement le contenu du groupe ou de la page de fans en question.</a:t>
            </a:r>
          </a:p>
          <a:p>
            <a:pPr marL="285750" indent="-285750"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N’adhère pas à un groupe uniquement parce que tes amis en font partie.</a:t>
            </a:r>
          </a:p>
          <a:p>
            <a:pPr marL="285750" indent="-285750"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Vérifie régulièrement ton appartenance au groupe. </a:t>
            </a:r>
            <a:b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Y a-t-il des groupes dont tu ne souhaites plus faire </a:t>
            </a:r>
            <a:r>
              <a:rPr lang="fr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partie</a:t>
            </a: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 ?</a:t>
            </a:r>
            <a:endParaRPr lang="de-CH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291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3315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3316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3317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4342" name="Inhaltsplatzhalter 1"/>
          <p:cNvSpPr txBox="1">
            <a:spLocks/>
          </p:cNvSpPr>
          <p:nvPr/>
        </p:nvSpPr>
        <p:spPr bwMode="auto">
          <a:xfrm>
            <a:off x="436563" y="1592263"/>
            <a:ext cx="7850187" cy="3671887"/>
          </a:xfrm>
          <a:prstGeom prst="rect">
            <a:avLst/>
          </a:prstGeom>
          <a:extLst/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Aft>
                <a:spcPts val="0"/>
              </a:spcAft>
              <a:defRPr/>
            </a:pPr>
            <a:r>
              <a:rPr lang="fr-CH" dirty="0">
                <a:solidFill>
                  <a:srgbClr val="000000"/>
                </a:solidFill>
                <a:latin typeface="Verdana"/>
                <a:ea typeface="Times New Roman"/>
                <a:cs typeface="Verdana"/>
              </a:rPr>
              <a:t>Sécurité sur Internet</a:t>
            </a:r>
            <a:endParaRPr lang="fr-CH" sz="1100" dirty="0">
              <a:latin typeface="Times New Roman"/>
              <a:ea typeface="Times New Roman"/>
              <a:cs typeface="+mn-cs"/>
            </a:endParaRPr>
          </a:p>
          <a:p>
            <a:pPr eaLnBrk="0" hangingPunct="0"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Voici comment protéger ta sphère privée et augmenter la sécurité sur Internet :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Si tu ne connais pas l’expéditeur d’un e-mail ou que ce dernier te semble bizarre, n’ouvre ni l’e-mail ni la pièce jointe.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Utilise des antivirus et des </a:t>
            </a:r>
            <a:r>
              <a:rPr lang="fr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pare-feux</a:t>
            </a: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. En cas de besoin, prends contact avec un spécialiste informatique.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Des mots de passe sûrs te garantissent une meilleure protection contre les attaques malveillantes.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Utilise les paramètres de confidentialité sur Facebook : </a:t>
            </a:r>
            <a:b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tu peux ainsi décider qui peut voir quoi sur ton profil.</a:t>
            </a:r>
          </a:p>
        </p:txBody>
      </p:sp>
      <p:sp>
        <p:nvSpPr>
          <p:cNvPr id="13319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4339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4340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4341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4342" name="Inhaltsplatzhalter 1"/>
          <p:cNvSpPr txBox="1">
            <a:spLocks/>
          </p:cNvSpPr>
          <p:nvPr/>
        </p:nvSpPr>
        <p:spPr bwMode="auto">
          <a:xfrm>
            <a:off x="401638" y="1628775"/>
            <a:ext cx="7850187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CH" altLang="de-DE">
                <a:latin typeface="Verdana" pitchFamily="34" charset="0"/>
                <a:ea typeface="Verdana" pitchFamily="34" charset="0"/>
                <a:cs typeface="Verdana" pitchFamily="34" charset="0"/>
              </a:rPr>
              <a:t>Etablis un plan « médias sociaux »</a:t>
            </a:r>
          </a:p>
          <a:p>
            <a:endParaRPr lang="fr-CH" altLang="de-DE" sz="1100">
              <a:latin typeface="Times New Roman" pitchFamily="18" charset="0"/>
              <a:cs typeface="Times New Roman" pitchFamily="18" charset="0"/>
            </a:endParaRPr>
          </a:p>
          <a:p>
            <a:r>
              <a:rPr lang="fr-CH" altLang="de-DE" b="0">
                <a:latin typeface="Verdana" pitchFamily="34" charset="0"/>
                <a:ea typeface="Verdana" pitchFamily="34" charset="0"/>
                <a:cs typeface="Verdana" pitchFamily="34" charset="0"/>
              </a:rPr>
              <a:t>Le temps passe très vite lorsqu’on surfe sur Internet. Le risque de négliger d’autres choses, comme l’entraînement, les devoirs, les amis, etc., est donc élevé.</a:t>
            </a:r>
          </a:p>
          <a:p>
            <a:endParaRPr lang="fr-CH" altLang="de-DE" sz="1000" b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CH" altLang="de-DE" b="0">
                <a:latin typeface="Verdana" pitchFamily="34" charset="0"/>
                <a:ea typeface="Verdana" pitchFamily="34" charset="0"/>
                <a:cs typeface="Verdana" pitchFamily="34" charset="0"/>
              </a:rPr>
              <a:t>Pour éviter ce risque, tu devrais établir un plan « médias sociaux ». Comme dans ton plan d’entraînement ou le plan hebdomadaire de l’école, tu peux y définir le temps que tu souhaites consacrer à Internet.</a:t>
            </a:r>
          </a:p>
          <a:p>
            <a:endParaRPr lang="fr-CH" altLang="de-DE" sz="1000" b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CH" altLang="de-DE" b="0">
                <a:latin typeface="Verdana" pitchFamily="34" charset="0"/>
                <a:ea typeface="Verdana" pitchFamily="34" charset="0"/>
                <a:cs typeface="Verdana" pitchFamily="34" charset="0"/>
              </a:rPr>
              <a:t>Ensuite, il est très important de respecter le plan établi !</a:t>
            </a:r>
          </a:p>
        </p:txBody>
      </p:sp>
      <p:sp>
        <p:nvSpPr>
          <p:cNvPr id="14343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5363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5364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5365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1" name="Inhaltsplatzhalter 1"/>
          <p:cNvSpPr txBox="1">
            <a:spLocks/>
          </p:cNvSpPr>
          <p:nvPr/>
        </p:nvSpPr>
        <p:spPr bwMode="auto">
          <a:xfrm>
            <a:off x="436563" y="1628775"/>
            <a:ext cx="8456612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defRPr/>
            </a:pPr>
            <a:r>
              <a:rPr lang="fr-CH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Qu’est-ce que le </a:t>
            </a:r>
            <a:r>
              <a:rPr lang="fr-CH" kern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mobbing</a:t>
            </a:r>
            <a:r>
              <a:rPr lang="fr-CH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 ?</a:t>
            </a:r>
          </a:p>
          <a:p>
            <a:pPr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</a:endParaRPr>
          </a:p>
          <a:p>
            <a:pPr marL="0" indent="0">
              <a:defRPr/>
            </a:pPr>
            <a:r>
              <a:rPr lang="fr-CH" b="0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On parle de « </a:t>
            </a:r>
            <a:r>
              <a:rPr lang="fr-CH" b="0" kern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mobbing</a:t>
            </a:r>
            <a:r>
              <a:rPr lang="fr-CH" b="0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 » lorsqu’une personne est systématiquement, et pendant une période prolongée, exclue, charriée, rabaissée, injuriée ou même attaquée physiquement.</a:t>
            </a:r>
          </a:p>
          <a:p>
            <a:pPr>
              <a:spcAft>
                <a:spcPts val="0"/>
              </a:spcAft>
              <a:defRPr/>
            </a:pPr>
            <a:endParaRPr lang="fr-CH" sz="1100" dirty="0">
              <a:latin typeface="Times New Roman"/>
              <a:ea typeface="Times New Roman"/>
            </a:endParaRPr>
          </a:p>
          <a:p>
            <a:pPr marL="0" indent="0">
              <a:defRPr/>
            </a:pPr>
            <a:r>
              <a:rPr lang="fr-CH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Qu’est-ce que le cyber-</a:t>
            </a:r>
            <a:r>
              <a:rPr lang="fr-CH" kern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mobbing</a:t>
            </a:r>
            <a:r>
              <a:rPr lang="fr-CH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 ?</a:t>
            </a:r>
          </a:p>
          <a:p>
            <a:pPr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</a:endParaRPr>
          </a:p>
          <a:p>
            <a:pPr marL="0" indent="0">
              <a:defRPr/>
            </a:pPr>
            <a:r>
              <a:rPr lang="fr-CH" b="0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On parle de </a:t>
            </a:r>
            <a:r>
              <a:rPr lang="fr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 cyber-</a:t>
            </a:r>
            <a:r>
              <a:rPr lang="fr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mobbing</a:t>
            </a:r>
            <a:r>
              <a:rPr lang="fr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» lorsqu’une </a:t>
            </a:r>
            <a:r>
              <a:rPr lang="fr-CH" b="0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personne est systématiquement, et pendant une période prolongée, harcelée via Internet ou le téléphone portable.</a:t>
            </a:r>
          </a:p>
          <a:p>
            <a:pPr algn="ctr">
              <a:spcAft>
                <a:spcPts val="0"/>
              </a:spcAft>
              <a:defRPr/>
            </a:pPr>
            <a:r>
              <a:rPr lang="fr-CH" sz="14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   </a:t>
            </a:r>
            <a:endParaRPr lang="fr-CH" sz="1100" dirty="0">
              <a:latin typeface="Times New Roman"/>
              <a:ea typeface="Times New Roman"/>
            </a:endParaRPr>
          </a:p>
        </p:txBody>
      </p:sp>
      <p:sp>
        <p:nvSpPr>
          <p:cNvPr id="15367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6387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6388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6389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7414" name="Inhaltsplatzhalter 1"/>
          <p:cNvSpPr txBox="1">
            <a:spLocks/>
          </p:cNvSpPr>
          <p:nvPr/>
        </p:nvSpPr>
        <p:spPr bwMode="auto">
          <a:xfrm>
            <a:off x="390525" y="1612900"/>
            <a:ext cx="7850188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Aft>
                <a:spcPts val="0"/>
              </a:spcAft>
              <a:defRPr/>
            </a:pPr>
            <a:r>
              <a:rPr lang="fr-CH" dirty="0">
                <a:solidFill>
                  <a:srgbClr val="000000"/>
                </a:solidFill>
                <a:latin typeface="Verdana"/>
                <a:ea typeface="Times New Roman"/>
                <a:cs typeface="Verdana"/>
              </a:rPr>
              <a:t>Que faire en cas de cyber-</a:t>
            </a:r>
            <a:r>
              <a:rPr lang="fr-CH" dirty="0" err="1">
                <a:solidFill>
                  <a:srgbClr val="000000"/>
                </a:solidFill>
                <a:latin typeface="Verdana"/>
                <a:ea typeface="Times New Roman"/>
                <a:cs typeface="Verdana"/>
              </a:rPr>
              <a:t>mobbing</a:t>
            </a:r>
            <a:r>
              <a:rPr lang="fr-CH" dirty="0">
                <a:solidFill>
                  <a:srgbClr val="000000"/>
                </a:solidFill>
                <a:latin typeface="Verdana"/>
                <a:ea typeface="Times New Roman"/>
                <a:cs typeface="Verdana"/>
              </a:rPr>
              <a:t> </a:t>
            </a:r>
            <a:r>
              <a:rPr lang="fr-CH" dirty="0" smtClean="0">
                <a:solidFill>
                  <a:srgbClr val="000000"/>
                </a:solidFill>
                <a:latin typeface="Verdana"/>
                <a:ea typeface="Times New Roman"/>
                <a:cs typeface="Verdana"/>
              </a:rPr>
              <a:t>?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eaLnBrk="0" hangingPunct="0"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Si tu es victime de cyber-</a:t>
            </a:r>
            <a:r>
              <a:rPr lang="fr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mobbing</a:t>
            </a: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, tu dois te défendre !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Ne réponds pas aux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insultes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0" hangingPunct="0"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Bloque les expéditeurs en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question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0" hangingPunct="0"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Conserve des preuves (captures d’écran, impressions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Adresse-toi à une personne de confiance</a:t>
            </a:r>
            <a:b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(parents, entraîneur, professeur, etc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.)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0" hangingPunct="0">
              <a:spcAft>
                <a:spcPts val="0"/>
              </a:spcAft>
              <a:defRPr/>
            </a:pPr>
            <a:r>
              <a:rPr lang="fr-CH" sz="14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   </a:t>
            </a:r>
            <a:endParaRPr lang="fr-CH" sz="1100" dirty="0">
              <a:latin typeface="Times New Roman"/>
              <a:ea typeface="Times New Roman"/>
              <a:cs typeface="+mn-cs"/>
            </a:endParaRPr>
          </a:p>
        </p:txBody>
      </p:sp>
      <p:sp>
        <p:nvSpPr>
          <p:cNvPr id="16391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7411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7412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7413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2" name="Inhaltsplatzhalter 1"/>
          <p:cNvSpPr txBox="1">
            <a:spLocks/>
          </p:cNvSpPr>
          <p:nvPr/>
        </p:nvSpPr>
        <p:spPr bwMode="auto">
          <a:xfrm>
            <a:off x="406400" y="1625600"/>
            <a:ext cx="8413750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defRPr/>
            </a:pPr>
            <a:r>
              <a:rPr lang="fr-CH" kern="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Guide « Facebook &amp; C</a:t>
            </a:r>
            <a:r>
              <a:rPr lang="fr-CH" kern="0" baseline="30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ie</a:t>
            </a:r>
            <a:r>
              <a:rPr lang="fr-CH" kern="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: être au top en toute sécurité »</a:t>
            </a:r>
          </a:p>
          <a:p>
            <a:pPr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</a:endParaRPr>
          </a:p>
          <a:p>
            <a:pPr marL="0" indent="0">
              <a:defRPr/>
            </a:pPr>
            <a:r>
              <a:rPr lang="fr-CH" b="0" kern="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 guide te fournit des informations détaillées sur l’utilisation des réseaux sociaux.</a:t>
            </a:r>
          </a:p>
          <a:p>
            <a:pPr algn="ctr">
              <a:spcAft>
                <a:spcPts val="0"/>
              </a:spcAft>
              <a:defRPr/>
            </a:pPr>
            <a:r>
              <a:rPr lang="fr-CH" sz="14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   </a:t>
            </a:r>
            <a:endParaRPr lang="fr-CH" sz="1100" dirty="0">
              <a:latin typeface="Times New Roman"/>
              <a:ea typeface="Times New Roman"/>
            </a:endParaRPr>
          </a:p>
        </p:txBody>
      </p:sp>
      <p:sp>
        <p:nvSpPr>
          <p:cNvPr id="17415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H" altLang="de-DE" smtClean="0">
                <a:solidFill>
                  <a:srgbClr val="000000"/>
                </a:solidFill>
              </a:rPr>
              <a:t>« Online with Respect 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8313" y="1628775"/>
            <a:ext cx="7850187" cy="3671888"/>
          </a:xfrm>
        </p:spPr>
        <p:txBody>
          <a:bodyPr/>
          <a:lstStyle/>
          <a:p>
            <a:pPr>
              <a:defRPr/>
            </a:pPr>
            <a:r>
              <a:rPr lang="fr-CH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Nouveaux médias / « médias sociaux »</a:t>
            </a:r>
          </a:p>
          <a:p>
            <a:pPr>
              <a:buFont typeface="Arial" pitchFamily="34" charset="0"/>
              <a:buChar char="•"/>
              <a:tabLst>
                <a:tab pos="457200" algn="l"/>
              </a:tabLst>
              <a:defRPr/>
            </a:pPr>
            <a:endParaRPr lang="fr-CH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fr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84</a:t>
            </a: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 % des jeunes suisses ont au moins un profil dans un réseau social.</a:t>
            </a:r>
          </a:p>
          <a:p>
            <a:pPr>
              <a:buFont typeface="Arial"/>
              <a:buChar char="•"/>
              <a:tabLst>
                <a:tab pos="457200" algn="l"/>
              </a:tabLst>
              <a:defRPr/>
            </a:pPr>
            <a:endParaRPr lang="fr-CH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fr-CH" dirty="0" smtClean="0">
                <a:latin typeface="Verdana"/>
                <a:ea typeface="Verdana"/>
                <a:cs typeface="Verdana"/>
              </a:rPr>
              <a:t>Presque </a:t>
            </a:r>
            <a:r>
              <a:rPr lang="fr-CH" dirty="0">
                <a:latin typeface="Verdana"/>
                <a:ea typeface="Verdana"/>
                <a:cs typeface="Verdana"/>
              </a:rPr>
              <a:t>tous les jeunes entre 12 et 19 ans possèdent aujourd’hui leur propre téléphone portable.</a:t>
            </a:r>
            <a:endParaRPr lang="fr-CH" sz="12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/>
              <a:buChar char="•"/>
              <a:tabLst>
                <a:tab pos="457200" algn="l"/>
              </a:tabLst>
              <a:defRPr/>
            </a:pPr>
            <a:endParaRPr lang="fr-CH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0"/>
              </a:spcAft>
              <a:buFont typeface="Arial"/>
              <a:buChar char="•"/>
              <a:tabLst>
                <a:tab pos="457200" algn="l"/>
              </a:tabLst>
              <a:defRPr/>
            </a:pPr>
            <a:r>
              <a:rPr lang="fr-CH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La </a:t>
            </a:r>
            <a:r>
              <a:rPr lang="fr-CH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moitié des jeunes passent quotidiennement du temps sur les réseaux sociaux.</a:t>
            </a:r>
            <a:endParaRPr lang="fr-CH" sz="12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/>
              <a:buChar char="•"/>
              <a:tabLst>
                <a:tab pos="457200" algn="l"/>
              </a:tabLst>
              <a:defRPr/>
            </a:pPr>
            <a:endParaRPr lang="fr-CH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defRPr/>
            </a:pPr>
            <a:r>
              <a:rPr lang="fr-CH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L’utilisation </a:t>
            </a:r>
            <a:r>
              <a:rPr lang="fr-CH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des réseaux sociaux est un « must » pour les jeunes d’aujourd’hui. Pour maîtriser les réseaux sociaux, il faut avoir un comportement responsable, connaître les chances et les risques qu’ils comportent et savoir les </a:t>
            </a:r>
            <a:r>
              <a:rPr lang="fr-CH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CH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CH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utiliser </a:t>
            </a:r>
            <a:r>
              <a:rPr lang="fr-CH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à bon escient.</a:t>
            </a:r>
          </a:p>
          <a:p>
            <a:pPr>
              <a:spcBef>
                <a:spcPts val="480"/>
              </a:spcBef>
              <a:spcAft>
                <a:spcPts val="0"/>
              </a:spcAft>
              <a:defRPr/>
            </a:pPr>
            <a:r>
              <a:rPr lang="fr-CH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  </a:t>
            </a:r>
            <a:endParaRPr lang="fr-CH" sz="1200" dirty="0">
              <a:latin typeface="Times New Roman"/>
              <a:ea typeface="Times New Roman"/>
            </a:endParaRPr>
          </a:p>
        </p:txBody>
      </p:sp>
      <p:sp>
        <p:nvSpPr>
          <p:cNvPr id="4099" name="Titel 1"/>
          <p:cNvSpPr>
            <a:spLocks noGrp="1"/>
          </p:cNvSpPr>
          <p:nvPr>
            <p:ph type="title"/>
          </p:nvPr>
        </p:nvSpPr>
        <p:spPr bwMode="auto">
          <a:xfrm>
            <a:off x="385763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Inhaltsplatzhalter 1"/>
          <p:cNvSpPr txBox="1">
            <a:spLocks/>
          </p:cNvSpPr>
          <p:nvPr/>
        </p:nvSpPr>
        <p:spPr bwMode="auto">
          <a:xfrm>
            <a:off x="425450" y="1484313"/>
            <a:ext cx="7850188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Chances :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Nouer et entretenir des relations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sociales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0" hangingPunct="0">
              <a:buFontTx/>
              <a:buChar char="•"/>
              <a:tabLst>
                <a:tab pos="457200" algn="l"/>
              </a:tabLst>
              <a:defRPr/>
            </a:pPr>
            <a:endParaRPr lang="fr-CH" sz="10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Créer </a:t>
            </a: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un sentiment d’appartenance grâce au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réseautage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0" hangingPunct="0">
              <a:buFontTx/>
              <a:buChar char="•"/>
              <a:tabLst>
                <a:tab pos="457200" algn="l"/>
              </a:tabLst>
              <a:defRPr/>
            </a:pPr>
            <a:endParaRPr lang="fr-CH" sz="10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Echanger des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informations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0" hangingPunct="0">
              <a:buFontTx/>
              <a:buChar char="•"/>
              <a:tabLst>
                <a:tab pos="457200" algn="l"/>
              </a:tabLst>
              <a:defRPr/>
            </a:pPr>
            <a:endParaRPr lang="fr-CH" sz="10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Recevoir des </a:t>
            </a:r>
            <a:r>
              <a:rPr lang="fr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feed-backs</a:t>
            </a: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d’autres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personnes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3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Inhaltsplatzhalter 1"/>
          <p:cNvSpPr txBox="1">
            <a:spLocks/>
          </p:cNvSpPr>
          <p:nvPr/>
        </p:nvSpPr>
        <p:spPr bwMode="auto">
          <a:xfrm>
            <a:off x="436563" y="1608138"/>
            <a:ext cx="7850187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Aft>
                <a:spcPts val="0"/>
              </a:spcAft>
              <a:defRPr/>
            </a:pPr>
            <a:r>
              <a:rPr lang="fr-CH" dirty="0">
                <a:solidFill>
                  <a:srgbClr val="000000"/>
                </a:solidFill>
                <a:latin typeface="Verdana"/>
                <a:ea typeface="Times New Roman"/>
                <a:cs typeface="Verdana"/>
              </a:rPr>
              <a:t>Risques </a:t>
            </a:r>
            <a:r>
              <a:rPr lang="fr-CH" dirty="0" smtClean="0">
                <a:solidFill>
                  <a:srgbClr val="000000"/>
                </a:solidFill>
                <a:latin typeface="Verdana"/>
                <a:ea typeface="Times New Roman"/>
                <a:cs typeface="Verdana"/>
              </a:rPr>
              <a:t>: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Conscience insuffisante que les </a:t>
            </a:r>
            <a:r>
              <a:rPr lang="fr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posts</a:t>
            </a: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et les photos sont également accessibles aux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autres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Distraction des choses importantes, perte de la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concentration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Dépendance à Internet, perte du sens de la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réalité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Cyber-</a:t>
            </a:r>
            <a:r>
              <a:rPr lang="fr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mobbing</a:t>
            </a: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(insultes, harcèlement via les médias sociaux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fr-CH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47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7171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7172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7173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198" name="Inhaltsplatzhalter 1"/>
          <p:cNvSpPr txBox="1">
            <a:spLocks/>
          </p:cNvSpPr>
          <p:nvPr/>
        </p:nvSpPr>
        <p:spPr bwMode="auto">
          <a:xfrm>
            <a:off x="422275" y="1592263"/>
            <a:ext cx="7850188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Ton profil est ta carte de visite sur Internet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eaLnBrk="0" hangingPunct="0"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Ainsi, avant de publier un post ou une photo, pose-toi les questions suivantes :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Comment aimerais-je apparaître sur mon profil ?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Comment puis-je donner une bonne image de moi-même ?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Quelles informations peuvent être rendues publiques, c’est-à-dire être lues et vues par d’autres ?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Comment puis-je me protéger des mauvaises surprises ?   </a:t>
            </a:r>
          </a:p>
        </p:txBody>
      </p:sp>
      <p:sp>
        <p:nvSpPr>
          <p:cNvPr id="7175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195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196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197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9222" name="Inhaltsplatzhalter 1"/>
          <p:cNvSpPr txBox="1">
            <a:spLocks/>
          </p:cNvSpPr>
          <p:nvPr/>
        </p:nvSpPr>
        <p:spPr bwMode="auto">
          <a:xfrm>
            <a:off x="436563" y="1557338"/>
            <a:ext cx="7850187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fr-CH" dirty="0">
                <a:latin typeface="Verdana" pitchFamily="34" charset="0"/>
                <a:ea typeface="Verdana" pitchFamily="34" charset="0"/>
                <a:cs typeface="Verdana" pitchFamily="34" charset="0"/>
              </a:rPr>
              <a:t>A quoi faut-il être particulièrement attentif ?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dirty="0">
              <a:latin typeface="Times New Roman"/>
              <a:ea typeface="Times New Roman"/>
              <a:cs typeface="+mn-cs"/>
            </a:endParaRPr>
          </a:p>
          <a:p>
            <a:pPr eaLnBrk="0" hangingPunct="0"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Tout ce qui est publié sur un réseau social peut également être utilisé par d’autres. Tes amis peuvent transmettre tes informations à leurs amis, etc. Rien ne reste vraiment privé.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eaLnBrk="0" hangingPunct="0">
              <a:spcAft>
                <a:spcPts val="0"/>
              </a:spcAft>
              <a:defRPr/>
            </a:pPr>
            <a:r>
              <a:rPr lang="fr-CH" dirty="0">
                <a:latin typeface="Verdana"/>
                <a:ea typeface="Times New Roman"/>
                <a:cs typeface="Verdana"/>
              </a:rPr>
              <a:t>Il convient donc de respecter les principes suivants </a:t>
            </a:r>
            <a:r>
              <a:rPr lang="fr-CH" dirty="0" smtClean="0">
                <a:latin typeface="Verdana"/>
                <a:ea typeface="Times New Roman"/>
                <a:cs typeface="Verdana"/>
              </a:rPr>
              <a:t>: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Tu n’es pas obligé d’accepter toutes les demandes d’ajout à ta liste d’amis.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Choisis des personnes que tu connais et que tu apprécies.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Le nombre de tes amis Facebook n’a rien à voir avec le nombre de tes véritables amis.</a:t>
            </a:r>
          </a:p>
        </p:txBody>
      </p:sp>
      <p:sp>
        <p:nvSpPr>
          <p:cNvPr id="8199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9219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9220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9221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0246" name="Inhaltsplatzhalter 1"/>
          <p:cNvSpPr txBox="1">
            <a:spLocks/>
          </p:cNvSpPr>
          <p:nvPr/>
        </p:nvSpPr>
        <p:spPr bwMode="auto">
          <a:xfrm>
            <a:off x="436563" y="1557338"/>
            <a:ext cx="8167687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Aft>
                <a:spcPts val="0"/>
              </a:spcAft>
              <a:defRPr/>
            </a:pPr>
            <a:r>
              <a:rPr lang="fr-CH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Réfléchis avant de </a:t>
            </a:r>
            <a:r>
              <a:rPr lang="fr-CH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publier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Tout ce que tu publies sur Internet est susceptible d’avoir des conséquences.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Très important à savoir : ce qui est publié sur Internet ne disparaît jamais. Même si tu supprimes un post ultérieurement, il a peut-être déjà été diffusé par des amis.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Réfléchis donc bien à ce que tu publies et à la formulation de tes phrases.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Ne rédige jamais un post quand tu es en colère ou quand tu es sous le coup de l’émotion.</a:t>
            </a:r>
          </a:p>
          <a:p>
            <a:pPr eaLnBrk="0" hangingPunct="0">
              <a:spcAft>
                <a:spcPts val="0"/>
              </a:spcAft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Laisse-toi le temps de te calmer et de mettre de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l’ordre </a:t>
            </a: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dans tes idées.</a:t>
            </a:r>
          </a:p>
        </p:txBody>
      </p:sp>
      <p:sp>
        <p:nvSpPr>
          <p:cNvPr id="9223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0243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0244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0245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1270" name="Inhaltsplatzhalter 1"/>
          <p:cNvSpPr txBox="1">
            <a:spLocks/>
          </p:cNvSpPr>
          <p:nvPr/>
        </p:nvSpPr>
        <p:spPr bwMode="auto">
          <a:xfrm>
            <a:off x="436563" y="1628775"/>
            <a:ext cx="8383587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Aft>
                <a:spcPts val="0"/>
              </a:spcAft>
              <a:defRPr/>
            </a:pPr>
            <a:r>
              <a:rPr lang="fr-CH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Attention lors du téléchargement de </a:t>
            </a:r>
            <a:r>
              <a:rPr lang="fr-CH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photos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dirty="0">
              <a:latin typeface="Times New Roman"/>
              <a:ea typeface="Times New Roman"/>
              <a:cs typeface="+mn-cs"/>
            </a:endParaRPr>
          </a:p>
          <a:p>
            <a:pPr eaLnBrk="0" hangingPunct="0"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Il est interdit de publier des photos sans demander l’autorisation alors que d’autres personnes sont reconnaissables, à moins qu’il ne s’agisse d’une manifestation publique.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eaLnBrk="0" hangingPunct="0"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Par conséquent, avant de publier une photo, pose-toi la question suivante :</a:t>
            </a:r>
          </a:p>
          <a:p>
            <a:pPr eaLnBrk="0" hangingPunct="0">
              <a:spcAft>
                <a:spcPts val="0"/>
              </a:spcAf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Y a-t-il des personnes sur la photo auxquelles je devrais demander l’autorisation avant de publier ? </a:t>
            </a:r>
            <a:r>
              <a:rPr lang="de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Est-ce</a:t>
            </a:r>
            <a:r>
              <a:rPr lang="de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que</a:t>
            </a:r>
            <a:r>
              <a:rPr lang="de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j’aimerais</a:t>
            </a:r>
            <a:r>
              <a:rPr lang="de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me</a:t>
            </a:r>
            <a:r>
              <a:rPr lang="de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voir</a:t>
            </a:r>
            <a:r>
              <a:rPr lang="de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ainsi</a:t>
            </a:r>
            <a:r>
              <a:rPr lang="de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sur</a:t>
            </a:r>
            <a:r>
              <a:rPr lang="de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Internet ?</a:t>
            </a:r>
          </a:p>
          <a:p>
            <a:pPr marL="342900" indent="-342900" eaLnBrk="0" hangingPunct="0"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  <a:defRPr/>
            </a:pPr>
            <a:endParaRPr lang="fr-CH" sz="1100" b="0" dirty="0">
              <a:latin typeface="Times New Roman"/>
              <a:ea typeface="Times New Roman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Si je revois cette photo de moi dans dix ans, qu’en </a:t>
            </a: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CH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penserai-je</a:t>
            </a:r>
            <a:r>
              <a:rPr lang="fr-CH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 ?</a:t>
            </a:r>
          </a:p>
          <a:p>
            <a:pPr algn="ctr" eaLnBrk="0" hangingPunct="0">
              <a:spcAft>
                <a:spcPts val="0"/>
              </a:spcAft>
              <a:defRPr/>
            </a:pPr>
            <a:r>
              <a:rPr lang="fr-CH" sz="14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   </a:t>
            </a:r>
            <a:endParaRPr lang="fr-CH" sz="1100" dirty="0">
              <a:latin typeface="Times New Roman"/>
              <a:ea typeface="Times New Roman"/>
              <a:cs typeface="+mn-cs"/>
            </a:endParaRPr>
          </a:p>
        </p:txBody>
      </p:sp>
      <p:sp>
        <p:nvSpPr>
          <p:cNvPr id="10247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1267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1268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1269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" name="Inhaltsplatzhalter 1"/>
          <p:cNvSpPr txBox="1">
            <a:spLocks/>
          </p:cNvSpPr>
          <p:nvPr/>
        </p:nvSpPr>
        <p:spPr bwMode="auto">
          <a:xfrm>
            <a:off x="414338" y="1773238"/>
            <a:ext cx="7850187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defRPr/>
            </a:pPr>
            <a:r>
              <a:rPr lang="fr-CH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Groupes et pages de fans</a:t>
            </a:r>
          </a:p>
          <a:p>
            <a:pPr>
              <a:spcAft>
                <a:spcPts val="0"/>
              </a:spcAft>
              <a:defRPr/>
            </a:pPr>
            <a:endParaRPr lang="fr-CH" sz="1100" dirty="0">
              <a:latin typeface="Times New Roman"/>
              <a:ea typeface="Times New Roman"/>
            </a:endParaRPr>
          </a:p>
          <a:p>
            <a:pPr marL="0" indent="0">
              <a:defRPr/>
            </a:pPr>
            <a:r>
              <a:rPr lang="fr-CH" b="0" kern="0" dirty="0">
                <a:latin typeface="Verdana" pitchFamily="34" charset="0"/>
                <a:ea typeface="Verdana" pitchFamily="34" charset="0"/>
                <a:cs typeface="Verdana" pitchFamily="34" charset="0"/>
              </a:rPr>
              <a:t>Les réseaux sociaux te permettent de rejoindre facilement des groupes ou des pages de fans et d’échanger avec des personnes partageant tes intérêts.</a:t>
            </a:r>
          </a:p>
        </p:txBody>
      </p:sp>
      <p:sp>
        <p:nvSpPr>
          <p:cNvPr id="11271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>
                <a:solidFill>
                  <a:srgbClr val="000000"/>
                </a:solidFill>
                <a:ea typeface="Times New Roman" pitchFamily="18" charset="0"/>
              </a:rPr>
              <a:t>« Online with Respect »</a:t>
            </a:r>
            <a:endParaRPr lang="fr-CH" altLang="de-DE" sz="1200" smtClean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_PPT_Template">
  <a:themeElements>
    <a:clrScheme name="CC_PPT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C_PP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C_PPT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373</Words>
  <Application>Microsoft Office PowerPoint</Application>
  <PresentationFormat>Bildschirmpräsentation (4:3)</PresentationFormat>
  <Paragraphs>150</Paragraphs>
  <Slides>15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CC_PPT_Template</vt:lpstr>
      <vt:lpstr>PowerPoint-Präsentation</vt:lpstr>
      <vt:lpstr>« Online with Respect »</vt:lpstr>
      <vt:lpstr>« Online with Respect »</vt:lpstr>
      <vt:lpstr>« Online with Respect »</vt:lpstr>
      <vt:lpstr>« Online with Respect »</vt:lpstr>
      <vt:lpstr>« Online with Respect »</vt:lpstr>
      <vt:lpstr>« Online with Respect »</vt:lpstr>
      <vt:lpstr>« Online with Respect »</vt:lpstr>
      <vt:lpstr>« Online with Respect »</vt:lpstr>
      <vt:lpstr>« Online with Respect »</vt:lpstr>
      <vt:lpstr>« Online with Respect »</vt:lpstr>
      <vt:lpstr>« Online with Respect »</vt:lpstr>
      <vt:lpstr>« Online with Respect »</vt:lpstr>
      <vt:lpstr>« Online with Respect »</vt:lpstr>
      <vt:lpstr>« Online with Respect »</vt:lpstr>
    </vt:vector>
  </TitlesOfParts>
  <Company>Semantis Translation 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Teampräsentation_social media.ppt</dc:title>
  <dc:subject>132396_1</dc:subject>
  <dc:creator>Clélia Enée</dc:creator>
  <cp:keywords>septembre 13</cp:keywords>
  <dc:description>1</dc:description>
  <cp:lastModifiedBy>Bohnenblust Philipp</cp:lastModifiedBy>
  <cp:revision>18</cp:revision>
  <cp:lastPrinted>2005-11-01T08:45:02Z</cp:lastPrinted>
  <dcterms:created xsi:type="dcterms:W3CDTF">2005-11-03T13:21:58Z</dcterms:created>
  <dcterms:modified xsi:type="dcterms:W3CDTF">2013-10-11T11:15:35Z</dcterms:modified>
  <cp:category>132396</cp:category>
</cp:coreProperties>
</file>