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93" r:id="rId14"/>
    <p:sldId id="283" r:id="rId15"/>
    <p:sldId id="284" r:id="rId16"/>
    <p:sldId id="285" r:id="rId17"/>
    <p:sldId id="286" r:id="rId18"/>
    <p:sldId id="290" r:id="rId19"/>
    <p:sldId id="287" r:id="rId20"/>
    <p:sldId id="295" r:id="rId21"/>
  </p:sldIdLst>
  <p:sldSz cx="20104100" cy="11309350"/>
  <p:notesSz cx="20104100" cy="11309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3"/>
    <p:restoredTop sz="94822"/>
  </p:normalViewPr>
  <p:slideViewPr>
    <p:cSldViewPr>
      <p:cViewPr varScale="1">
        <p:scale>
          <a:sx n="73" d="100"/>
          <a:sy n="73" d="100"/>
        </p:scale>
        <p:origin x="114" y="3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A0A8C-A55E-1448-8A32-F14C1143BEEA}" type="datetimeFigureOut">
              <a:rPr lang="de-DE" smtClean="0"/>
              <a:t>09.11.2018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7AC4-1A9D-E543-BF38-02E75F8868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7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Es macht </a:t>
            </a:r>
            <a:r>
              <a:rPr kumimoji="0" lang="de-DE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Spass</a:t>
            </a:r>
            <a:r>
              <a:rPr kumimoji="0" lang="de-DE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, sich mit anderen zu messen. Manchmal sind wir besser – manchmal nicht. Das wichtigste ist aber, dass wir unser Bestes geben und daran Freude haben. 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38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Aber manchmal gibt‘s trotzdem keinen Sieg. Damit die Freude bleibt, müssen wir viel mehr lernen als zu Siegen. 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Motivation und Ziele, 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sportliche Fähigkeiten, Respekt, Fairplay, Misserfolge aushalten usw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So bauen wir auch 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Selbstvertrauen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auf und lernen </a:t>
            </a:r>
            <a:r>
              <a:rPr lang="de-DE" altLang="en-US" sz="1200" dirty="0">
                <a:latin typeface="Trebuchet MS" panose="020B070302020209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erantwortung zu übernehmen.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78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Ob dein Team führt oder zurück liegt, sollte deine Leistung nicht negativ beeinflussen. </a:t>
            </a:r>
            <a:r>
              <a:rPr lang="de-DE" altLang="en-US" sz="1200" dirty="0"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Dabei 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hilft es, gute Ziele zu haben – zum Beispiel im Training durch eigene, einfache, konkrete Trainingsziele, die du </a:t>
            </a:r>
            <a:r>
              <a:rPr kumimoji="0" lang="de-DE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anschliessend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 überprüfen kannst. Damit kannst du mit der Zeit auch deine eigene Leistung besser einschätzen.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44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None/>
            </a:pPr>
            <a:r>
              <a:rPr lang="de-DE" sz="1200" dirty="0">
                <a:solidFill>
                  <a:schemeClr val="tx1"/>
                </a:solidFill>
                <a:latin typeface="Trebuchet MS"/>
                <a:cs typeface="Trebuchet MS"/>
              </a:rPr>
              <a:t>Verschiedene Zielarten:</a:t>
            </a:r>
          </a:p>
          <a:p>
            <a:pPr marL="539750" indent="-539750">
              <a:lnSpc>
                <a:spcPct val="100000"/>
              </a:lnSpc>
              <a:spcAft>
                <a:spcPts val="1200"/>
              </a:spcAft>
              <a:buFont typeface="Wingdings" charset="2"/>
              <a:buChar char=""/>
            </a:pPr>
            <a:r>
              <a:rPr lang="de-DE" sz="1200" dirty="0">
                <a:solidFill>
                  <a:schemeClr val="tx1"/>
                </a:solidFill>
                <a:latin typeface="Trebuchet MS"/>
                <a:cs typeface="Trebuchet MS"/>
              </a:rPr>
              <a:t>Ergebnis-/Resultatziele</a:t>
            </a:r>
            <a:endParaRPr lang="en-US" sz="12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539750" indent="-539750">
              <a:lnSpc>
                <a:spcPct val="100000"/>
              </a:lnSpc>
              <a:spcAft>
                <a:spcPts val="1200"/>
              </a:spcAft>
              <a:buFont typeface="Wingdings" charset="2"/>
              <a:buChar char=""/>
            </a:pPr>
            <a:r>
              <a:rPr lang="de-DE" sz="1200" dirty="0">
                <a:solidFill>
                  <a:schemeClr val="tx1"/>
                </a:solidFill>
                <a:latin typeface="Trebuchet MS"/>
                <a:cs typeface="Trebuchet MS"/>
              </a:rPr>
              <a:t>Leistungsziele</a:t>
            </a:r>
            <a:endParaRPr lang="en-US" sz="12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539750" indent="-539750">
              <a:lnSpc>
                <a:spcPct val="100000"/>
              </a:lnSpc>
              <a:spcAft>
                <a:spcPts val="1200"/>
              </a:spcAft>
              <a:buFont typeface="Wingdings" charset="2"/>
              <a:buChar char=""/>
            </a:pPr>
            <a:r>
              <a:rPr lang="de-DE" sz="1200" dirty="0">
                <a:solidFill>
                  <a:srgbClr val="FF0000"/>
                </a:solidFill>
                <a:latin typeface="Trebuchet MS"/>
                <a:cs typeface="Trebuchet MS"/>
              </a:rPr>
              <a:t>Handlungsziele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de-DE" sz="1200" dirty="0">
                <a:solidFill>
                  <a:schemeClr val="tx1"/>
                </a:solidFill>
                <a:latin typeface="Trebuchet MS"/>
                <a:cs typeface="Trebuchet MS"/>
              </a:rPr>
              <a:t>Handlungsziele sind konkret und du kannst sie vollumfänglich beeinflussen!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27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en-US" sz="1200" dirty="0"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Allgemeine Ziele wie z. B. «heute spiele ich gut», helfen wenig weiter. 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Setze dir fürs Spiel oder Training </a:t>
            </a:r>
            <a:r>
              <a:rPr kumimoji="0" lang="de-DE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regelmässig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 kleine, eigene Ziele. Deine Ziele sollten konkret sein und deine </a:t>
            </a:r>
            <a:r>
              <a:rPr lang="de-DE" altLang="en-US" sz="1200" dirty="0"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«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Handlung</a:t>
            </a:r>
            <a:r>
              <a:rPr lang="de-DE" altLang="en-US" sz="1200" dirty="0"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»</a:t>
            </a:r>
            <a:r>
              <a:rPr kumimoji="0" lang="de-DE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MS Mincho" panose="02020609040205080304" pitchFamily="49" charset="-128"/>
                <a:cs typeface="Times" pitchFamily="2" charset="0"/>
              </a:rPr>
              <a:t> beschreiben. Dabei können deine Ziele aus allen möglichen Bereichen des Hockeysports sein.</a:t>
            </a:r>
            <a:endParaRPr kumimoji="0" lang="de-DE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13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56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42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bg1"/>
                </a:solidFill>
                <a:latin typeface="Trebuchet MS"/>
                <a:cs typeface="Trebuchet MS"/>
              </a:rPr>
              <a:t>Fasse dir mit der Ziele-Karte für mind. 8 Trainings/Spiele je 2 konkrete Ziele nach dem SMART-Prinzip.</a:t>
            </a:r>
            <a:r>
              <a:rPr lang="de-DE" sz="1200" b="0" i="1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de-DE" sz="1200" b="0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latin typeface="Trebuchet MS"/>
                <a:cs typeface="Trebuchet MS"/>
              </a:rPr>
              <a:t>Die Ziele können zum Bereich Physis, Technik, Taktik oder mental/sozial sein. Überprüfe, ob du die Ziele erreicht hast.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67AC4-1A9D-E543-BF38-02E75F8868E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91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8">
            <a:extLst>
              <a:ext uri="{FF2B5EF4-FFF2-40B4-BE49-F238E27FC236}">
                <a16:creationId xmlns:a16="http://schemas.microsoft.com/office/drawing/2014/main" id="{89A8B6DC-EB2F-4C45-B98C-8CDF627BF723}"/>
              </a:ext>
            </a:extLst>
          </p:cNvPr>
          <p:cNvSpPr txBox="1"/>
          <p:nvPr userDrawn="1"/>
        </p:nvSpPr>
        <p:spPr>
          <a:xfrm>
            <a:off x="10299228" y="7342050"/>
            <a:ext cx="8812530" cy="9505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23925" algn="r">
              <a:lnSpc>
                <a:spcPts val="7909"/>
              </a:lnSpc>
              <a:spcBef>
                <a:spcPts val="105"/>
              </a:spcBef>
            </a:pPr>
            <a:r>
              <a:rPr lang="de-CH"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Text rechts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42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1">
            <a:extLst>
              <a:ext uri="{FF2B5EF4-FFF2-40B4-BE49-F238E27FC236}">
                <a16:creationId xmlns:a16="http://schemas.microsoft.com/office/drawing/2014/main" id="{1D3F981C-DC8C-5340-BA5B-7B115BF163F2}"/>
              </a:ext>
            </a:extLst>
          </p:cNvPr>
          <p:cNvSpPr txBox="1"/>
          <p:nvPr userDrawn="1"/>
        </p:nvSpPr>
        <p:spPr>
          <a:xfrm>
            <a:off x="999206" y="8347254"/>
            <a:ext cx="7145020" cy="9492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7920"/>
              </a:lnSpc>
              <a:spcBef>
                <a:spcPts val="95"/>
              </a:spcBef>
            </a:pPr>
            <a:r>
              <a:rPr lang="de-CH" sz="6300" spc="-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Text links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62295" y="1260559"/>
            <a:ext cx="2842895" cy="829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2505" y="3802119"/>
            <a:ext cx="18119089" cy="657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610648-6993-2943-944A-860221A73D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695307" y="10478853"/>
            <a:ext cx="441499" cy="313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34318" y="10484077"/>
            <a:ext cx="1467699" cy="40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218134" y="9877760"/>
            <a:ext cx="1082631" cy="372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484199" y="9707579"/>
            <a:ext cx="4980940" cy="713105"/>
          </a:xfrm>
          <a:custGeom>
            <a:avLst/>
            <a:gdLst/>
            <a:ahLst/>
            <a:cxnLst/>
            <a:rect l="l" t="t" r="r" b="b"/>
            <a:pathLst>
              <a:path w="4980940" h="713104">
                <a:moveTo>
                  <a:pt x="0" y="712985"/>
                </a:moveTo>
                <a:lnTo>
                  <a:pt x="4980643" y="712985"/>
                </a:lnTo>
                <a:lnTo>
                  <a:pt x="4980643" y="0"/>
                </a:lnTo>
                <a:lnTo>
                  <a:pt x="0" y="0"/>
                </a:lnTo>
                <a:lnTo>
                  <a:pt x="0" y="712985"/>
                </a:lnTo>
                <a:close/>
              </a:path>
            </a:pathLst>
          </a:custGeom>
          <a:ln w="35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81859" y="9410132"/>
            <a:ext cx="871921" cy="1307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 descr="Ein Bild, das Spieler, Person, Baseball, draußen enthält.&#10;&#10;&#10;&#10;Automatisch generierte Beschreibung">
            <a:extLst>
              <a:ext uri="{FF2B5EF4-FFF2-40B4-BE49-F238E27FC236}">
                <a16:creationId xmlns:a16="http://schemas.microsoft.com/office/drawing/2014/main" id="{F0CA2180-5DB0-324D-BB54-4F2F8E0AE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" y="0"/>
            <a:ext cx="20103367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F8A3D01-78EF-8443-AC5D-B23088DC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" y="794"/>
            <a:ext cx="20098146" cy="11308556"/>
          </a:xfrm>
          <a:prstGeom prst="rect">
            <a:avLst/>
          </a:prstGeom>
        </p:spPr>
      </p:pic>
      <p:sp>
        <p:nvSpPr>
          <p:cNvPr id="3" name="object 201">
            <a:extLst>
              <a:ext uri="{FF2B5EF4-FFF2-40B4-BE49-F238E27FC236}">
                <a16:creationId xmlns:a16="http://schemas.microsoft.com/office/drawing/2014/main" id="{A86D8309-5618-5A48-B743-585D13F056C0}"/>
              </a:ext>
            </a:extLst>
          </p:cNvPr>
          <p:cNvSpPr txBox="1">
            <a:spLocks/>
          </p:cNvSpPr>
          <p:nvPr/>
        </p:nvSpPr>
        <p:spPr>
          <a:xfrm>
            <a:off x="992505" y="2391766"/>
            <a:ext cx="5020945" cy="119006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de-CH" sz="7650" b="0" spc="75" dirty="0">
                <a:solidFill>
                  <a:srgbClr val="FCB33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</a:t>
            </a:r>
            <a:r>
              <a:rPr lang="de-CH" sz="7650" b="0" spc="75" dirty="0">
                <a:solidFill>
                  <a:srgbClr val="0001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essbar</a:t>
            </a:r>
            <a:endParaRPr lang="de-CH" sz="765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object 202">
            <a:extLst>
              <a:ext uri="{FF2B5EF4-FFF2-40B4-BE49-F238E27FC236}">
                <a16:creationId xmlns:a16="http://schemas.microsoft.com/office/drawing/2014/main" id="{355BE689-AC04-724D-B223-0DA464FDD48A}"/>
              </a:ext>
            </a:extLst>
          </p:cNvPr>
          <p:cNvSpPr txBox="1"/>
          <p:nvPr/>
        </p:nvSpPr>
        <p:spPr>
          <a:xfrm>
            <a:off x="992505" y="3897734"/>
            <a:ext cx="10583545" cy="29776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ts val="7920"/>
              </a:lnSpc>
              <a:spcBef>
                <a:spcPts val="95"/>
              </a:spcBef>
            </a:pPr>
            <a:r>
              <a:rPr lang="de-CH" sz="6300" spc="14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Um </a:t>
            </a:r>
            <a:r>
              <a:rPr lang="de-CH" sz="6300" spc="19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so </a:t>
            </a:r>
            <a:r>
              <a:rPr lang="de-CH" sz="6300" spc="10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viel </a:t>
            </a:r>
            <a:r>
              <a:rPr lang="de-CH" sz="6300" spc="204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bin ich</a:t>
            </a:r>
            <a:r>
              <a:rPr lang="de-CH" sz="6300" spc="-63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lang="de-CH" sz="6300" spc="3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besser.  </a:t>
            </a:r>
            <a:r>
              <a:rPr lang="de-CH" sz="6300" spc="-4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Diesen </a:t>
            </a:r>
            <a:r>
              <a:rPr lang="de-CH" sz="6300" spc="5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Unterschied</a:t>
            </a:r>
            <a:r>
              <a:rPr lang="de-CH" sz="6300" spc="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lang="de-CH" sz="6300" spc="11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macht  </a:t>
            </a:r>
            <a:r>
              <a:rPr lang="de-CH" sz="6300" spc="1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mein </a:t>
            </a:r>
            <a:r>
              <a:rPr lang="de-CH" sz="6300" spc="-2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Ziel</a:t>
            </a:r>
            <a:r>
              <a:rPr lang="de-CH" sz="6300" spc="-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lang="de-CH" sz="6300" spc="-2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aus.</a:t>
            </a:r>
            <a:endParaRPr lang="de-CH" sz="6300" dirty="0">
              <a:latin typeface="Helvetica Neue LT Std 45 Light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71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F8A3D01-78EF-8443-AC5D-B23088DC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" y="397"/>
            <a:ext cx="20098146" cy="11308556"/>
          </a:xfrm>
          <a:prstGeom prst="rect">
            <a:avLst/>
          </a:prstGeom>
        </p:spPr>
      </p:pic>
      <p:sp>
        <p:nvSpPr>
          <p:cNvPr id="3" name="object 201">
            <a:extLst>
              <a:ext uri="{FF2B5EF4-FFF2-40B4-BE49-F238E27FC236}">
                <a16:creationId xmlns:a16="http://schemas.microsoft.com/office/drawing/2014/main" id="{AA6D8FCF-30C0-2F40-9E27-CEF155F59786}"/>
              </a:ext>
            </a:extLst>
          </p:cNvPr>
          <p:cNvSpPr txBox="1">
            <a:spLocks/>
          </p:cNvSpPr>
          <p:nvPr/>
        </p:nvSpPr>
        <p:spPr>
          <a:xfrm>
            <a:off x="992505" y="2391766"/>
            <a:ext cx="4411345" cy="119006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de-CH" sz="7650" b="0" kern="0" spc="-285" dirty="0">
                <a:solidFill>
                  <a:srgbClr val="FCB333"/>
                </a:solidFill>
                <a:latin typeface="Helvetica Neue LT Std 65 Medium" panose="020B0604020202020204" pitchFamily="34" charset="0"/>
              </a:rPr>
              <a:t>A</a:t>
            </a:r>
            <a:r>
              <a:rPr lang="de-CH" sz="7650" b="0" kern="0" spc="10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ttraktiv</a:t>
            </a:r>
            <a:endParaRPr lang="de-CH" sz="7650" b="0" kern="0" dirty="0">
              <a:latin typeface="Helvetica Neue LT Std 55 Roman" panose="020B0604020202020204" pitchFamily="34" charset="0"/>
            </a:endParaRPr>
          </a:p>
        </p:txBody>
      </p:sp>
      <p:sp>
        <p:nvSpPr>
          <p:cNvPr id="4" name="object 202">
            <a:extLst>
              <a:ext uri="{FF2B5EF4-FFF2-40B4-BE49-F238E27FC236}">
                <a16:creationId xmlns:a16="http://schemas.microsoft.com/office/drawing/2014/main" id="{CA2CD8CC-8C3D-AE44-8EAA-0D87786D5563}"/>
              </a:ext>
            </a:extLst>
          </p:cNvPr>
          <p:cNvSpPr txBox="1"/>
          <p:nvPr/>
        </p:nvSpPr>
        <p:spPr>
          <a:xfrm>
            <a:off x="992505" y="3897734"/>
            <a:ext cx="9059545" cy="2006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00" spc="5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Das </a:t>
            </a:r>
            <a:r>
              <a:rPr sz="6300" spc="10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Ziel </a:t>
            </a:r>
            <a:r>
              <a:rPr sz="6300" spc="204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ist</a:t>
            </a:r>
            <a:r>
              <a:rPr sz="6300" spc="-14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6300" spc="20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cool!</a:t>
            </a:r>
            <a:endParaRPr sz="6300" dirty="0">
              <a:latin typeface="Helvetica Neue LT Std 65 Medium" panose="020B0604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6300" spc="4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Mein </a:t>
            </a:r>
            <a:r>
              <a:rPr sz="6300" spc="-2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Ziel </a:t>
            </a:r>
            <a:r>
              <a:rPr sz="6300" spc="7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motiviert</a:t>
            </a:r>
            <a:r>
              <a:rPr sz="6300" spc="-3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8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mich.</a:t>
            </a:r>
            <a:endParaRPr sz="6300" dirty="0">
              <a:latin typeface="Helvetica Neue LT Std 45 Light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4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F8A3D01-78EF-8443-AC5D-B23088DC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" y="794"/>
            <a:ext cx="20098146" cy="11308556"/>
          </a:xfrm>
          <a:prstGeom prst="rect">
            <a:avLst/>
          </a:prstGeom>
        </p:spPr>
      </p:pic>
      <p:sp>
        <p:nvSpPr>
          <p:cNvPr id="3" name="object 201">
            <a:extLst>
              <a:ext uri="{FF2B5EF4-FFF2-40B4-BE49-F238E27FC236}">
                <a16:creationId xmlns:a16="http://schemas.microsoft.com/office/drawing/2014/main" id="{5F0528BE-F658-B54E-8EE8-ECEE349B7ED5}"/>
              </a:ext>
            </a:extLst>
          </p:cNvPr>
          <p:cNvSpPr txBox="1">
            <a:spLocks/>
          </p:cNvSpPr>
          <p:nvPr/>
        </p:nvSpPr>
        <p:spPr>
          <a:xfrm>
            <a:off x="992504" y="2391766"/>
            <a:ext cx="5173346" cy="119006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de-CH" sz="7650" b="0" kern="0" spc="-5" dirty="0">
                <a:solidFill>
                  <a:srgbClr val="FCB333"/>
                </a:solidFill>
                <a:latin typeface="Helvetica Neue LT Std 65 Medium" panose="020B0604020202020204" pitchFamily="34" charset="0"/>
              </a:rPr>
              <a:t>R</a:t>
            </a:r>
            <a:r>
              <a:rPr lang="de-CH" sz="7650" b="0" kern="0" spc="3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ealistisch</a:t>
            </a:r>
            <a:endParaRPr lang="de-CH" sz="7650" b="0" kern="0" dirty="0">
              <a:latin typeface="Helvetica Neue LT Std 55 Roman" panose="020B0604020202020204" pitchFamily="34" charset="0"/>
            </a:endParaRPr>
          </a:p>
        </p:txBody>
      </p:sp>
      <p:sp>
        <p:nvSpPr>
          <p:cNvPr id="4" name="object 202">
            <a:extLst>
              <a:ext uri="{FF2B5EF4-FFF2-40B4-BE49-F238E27FC236}">
                <a16:creationId xmlns:a16="http://schemas.microsoft.com/office/drawing/2014/main" id="{F42D77AF-AC12-554C-B79F-9D8843B31ADF}"/>
              </a:ext>
            </a:extLst>
          </p:cNvPr>
          <p:cNvSpPr txBox="1"/>
          <p:nvPr/>
        </p:nvSpPr>
        <p:spPr>
          <a:xfrm>
            <a:off x="992505" y="3897734"/>
            <a:ext cx="9059545" cy="2006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00" spc="5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Das </a:t>
            </a:r>
            <a:r>
              <a:rPr sz="6300" spc="14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schaffe</a:t>
            </a:r>
            <a:r>
              <a:rPr sz="6300" spc="-4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6300" spc="15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ich!</a:t>
            </a:r>
            <a:endParaRPr sz="6300" dirty="0">
              <a:latin typeface="Helvetica Neue LT Std 65 Medium" panose="020B0604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6300" spc="-6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Das </a:t>
            </a:r>
            <a:r>
              <a:rPr sz="6300" spc="1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kann </a:t>
            </a:r>
            <a:r>
              <a:rPr sz="6300" spc="9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ich</a:t>
            </a:r>
            <a:r>
              <a:rPr sz="6300" spc="3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-15" dirty="0" err="1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erreichen</a:t>
            </a:r>
            <a:r>
              <a:rPr sz="6300" spc="-1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.</a:t>
            </a:r>
            <a:endParaRPr sz="6300" dirty="0">
              <a:latin typeface="Helvetica Neue LT Std 45 Light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12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F8A3D01-78EF-8443-AC5D-B23088DC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" y="397"/>
            <a:ext cx="20098146" cy="11308556"/>
          </a:xfrm>
          <a:prstGeom prst="rect">
            <a:avLst/>
          </a:prstGeom>
        </p:spPr>
      </p:pic>
      <p:sp>
        <p:nvSpPr>
          <p:cNvPr id="3" name="object 201">
            <a:extLst>
              <a:ext uri="{FF2B5EF4-FFF2-40B4-BE49-F238E27FC236}">
                <a16:creationId xmlns:a16="http://schemas.microsoft.com/office/drawing/2014/main" id="{6FFA7EA5-2A0C-8946-90B9-5061EB633B69}"/>
              </a:ext>
            </a:extLst>
          </p:cNvPr>
          <p:cNvSpPr txBox="1"/>
          <p:nvPr/>
        </p:nvSpPr>
        <p:spPr>
          <a:xfrm>
            <a:off x="992505" y="2389940"/>
            <a:ext cx="4868545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650" spc="-2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T</a:t>
            </a:r>
            <a:r>
              <a:rPr sz="765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erminiert</a:t>
            </a:r>
            <a:endParaRPr sz="7650" dirty="0">
              <a:latin typeface="Helvetica Neue LT Std 55 Roman" panose="020B0604020202020204" pitchFamily="34" charset="0"/>
              <a:cs typeface="Arial"/>
            </a:endParaRPr>
          </a:p>
        </p:txBody>
      </p:sp>
      <p:sp>
        <p:nvSpPr>
          <p:cNvPr id="4" name="object 202">
            <a:extLst>
              <a:ext uri="{FF2B5EF4-FFF2-40B4-BE49-F238E27FC236}">
                <a16:creationId xmlns:a16="http://schemas.microsoft.com/office/drawing/2014/main" id="{2F5156B8-4F9A-6E42-BBCD-CE489BAF97AE}"/>
              </a:ext>
            </a:extLst>
          </p:cNvPr>
          <p:cNvSpPr txBox="1"/>
          <p:nvPr/>
        </p:nvSpPr>
        <p:spPr>
          <a:xfrm>
            <a:off x="992505" y="3897734"/>
            <a:ext cx="10050145" cy="3001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7920"/>
              </a:lnSpc>
              <a:spcBef>
                <a:spcPts val="95"/>
              </a:spcBef>
            </a:pPr>
            <a:r>
              <a:rPr sz="6300" spc="204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Fortschritt </a:t>
            </a:r>
            <a:r>
              <a:rPr sz="6300" spc="15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überprüfen.  </a:t>
            </a:r>
            <a:r>
              <a:rPr sz="6300" spc="-1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Soviel </a:t>
            </a:r>
            <a:r>
              <a:rPr sz="6300" spc="4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Zeit </a:t>
            </a:r>
            <a:r>
              <a:rPr sz="6300" spc="1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habe </a:t>
            </a:r>
            <a:r>
              <a:rPr sz="6300" spc="7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ich, </a:t>
            </a:r>
            <a:r>
              <a:rPr sz="6300" spc="8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um</a:t>
            </a:r>
            <a:r>
              <a:rPr sz="6300" spc="-12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5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das </a:t>
            </a:r>
            <a:r>
              <a:rPr sz="6300" spc="-2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Ziel </a:t>
            </a:r>
            <a:r>
              <a:rPr sz="6300" spc="-5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zu</a:t>
            </a:r>
            <a:r>
              <a:rPr sz="6300" spc="3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-1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erreichen.</a:t>
            </a:r>
            <a:endParaRPr sz="6300" dirty="0">
              <a:latin typeface="Helvetica Neue LT Std 45 Light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7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D6F0DFC-734C-B64B-B9EE-E0DC5E6A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AB7F9A59-2476-9448-8168-D3EDF108123D}"/>
              </a:ext>
            </a:extLst>
          </p:cNvPr>
          <p:cNvSpPr txBox="1"/>
          <p:nvPr/>
        </p:nvSpPr>
        <p:spPr>
          <a:xfrm>
            <a:off x="992505" y="2454275"/>
            <a:ext cx="9059545" cy="6795002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7650" spc="7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SMART</a:t>
            </a:r>
            <a:r>
              <a:rPr sz="7650" spc="7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-Ziele</a:t>
            </a:r>
            <a:r>
              <a:rPr sz="7650" spc="-3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7650" spc="16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sind:</a:t>
            </a:r>
            <a:endParaRPr sz="7650" dirty="0">
              <a:latin typeface="Helvetica Neue LT Std 65 Medium" panose="020B0604020202020204" pitchFamily="34" charset="0"/>
              <a:cs typeface="Arial"/>
            </a:endParaRPr>
          </a:p>
          <a:p>
            <a:pPr marL="12700" marR="4149725" indent="6350">
              <a:lnSpc>
                <a:spcPts val="7920"/>
              </a:lnSpc>
              <a:spcBef>
                <a:spcPts val="2690"/>
              </a:spcBef>
              <a:tabLst>
                <a:tab pos="869950" algn="l"/>
              </a:tabLst>
            </a:pPr>
            <a:r>
              <a:rPr sz="7650" spc="-14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S</a:t>
            </a:r>
            <a:r>
              <a:rPr lang="de-CH" sz="7650" b="1" spc="-140" dirty="0">
                <a:solidFill>
                  <a:srgbClr val="FCB333"/>
                </a:solidFill>
                <a:latin typeface="Helvetica" pitchFamily="2" charset="0"/>
                <a:cs typeface="Arial"/>
              </a:rPr>
              <a:t>	</a:t>
            </a:r>
            <a:r>
              <a:rPr sz="6300" spc="-2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pezifisch</a:t>
            </a:r>
            <a:r>
              <a:rPr sz="6300" spc="-20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r>
              <a:rPr lang="de-CH" sz="7650" spc="56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M</a:t>
            </a:r>
            <a:r>
              <a:rPr sz="6300" spc="-2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essbar</a:t>
            </a:r>
            <a:r>
              <a:rPr sz="6300" spc="-20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br>
              <a:rPr lang="de-CH" sz="6300" spc="-20" dirty="0">
                <a:solidFill>
                  <a:srgbClr val="000103"/>
                </a:solidFill>
                <a:latin typeface="Helvetica" pitchFamily="2" charset="0"/>
                <a:cs typeface="Arial"/>
              </a:rPr>
            </a:br>
            <a:r>
              <a:rPr sz="7650" spc="-28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A</a:t>
            </a:r>
            <a:r>
              <a:rPr lang="de-CH" sz="7650" b="1" spc="-285" dirty="0">
                <a:solidFill>
                  <a:srgbClr val="FCB333"/>
                </a:solidFill>
                <a:latin typeface="Helvetica" pitchFamily="2" charset="0"/>
                <a:cs typeface="Arial"/>
              </a:rPr>
              <a:t>	</a:t>
            </a:r>
            <a:r>
              <a:rPr sz="6300" spc="7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ttraktiv</a:t>
            </a:r>
            <a:r>
              <a:rPr sz="6300" spc="70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br>
              <a:rPr lang="de-CH" sz="6300" spc="70" dirty="0">
                <a:solidFill>
                  <a:srgbClr val="000103"/>
                </a:solidFill>
                <a:latin typeface="Helvetica" pitchFamily="2" charset="0"/>
                <a:cs typeface="Arial"/>
              </a:rPr>
            </a:br>
            <a:r>
              <a:rPr sz="7650" spc="-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R</a:t>
            </a:r>
            <a:r>
              <a:rPr lang="de-CH" sz="7650" b="1" spc="-5" dirty="0">
                <a:solidFill>
                  <a:srgbClr val="FCB333"/>
                </a:solidFill>
                <a:latin typeface="Helvetica" pitchFamily="2" charset="0"/>
                <a:cs typeface="Arial"/>
              </a:rPr>
              <a:t>	</a:t>
            </a:r>
            <a:r>
              <a:rPr sz="6300" spc="-25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ealistisch</a:t>
            </a:r>
            <a:r>
              <a:rPr sz="6300" spc="-25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r>
              <a:rPr sz="765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T</a:t>
            </a:r>
            <a:r>
              <a:rPr lang="de-CH" sz="7650" b="1" spc="944" dirty="0">
                <a:solidFill>
                  <a:srgbClr val="FCB333"/>
                </a:solidFill>
                <a:latin typeface="Helvetica" pitchFamily="2" charset="0"/>
                <a:cs typeface="Arial"/>
              </a:rPr>
              <a:t>	</a:t>
            </a:r>
            <a:r>
              <a:rPr sz="630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erminiert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3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1019AF-9AFA-B946-ADAC-A189AD9E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" y="0"/>
            <a:ext cx="20099556" cy="1130935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F6A3592B-B152-0F4A-B0ED-1F8012650CC4}"/>
              </a:ext>
            </a:extLst>
          </p:cNvPr>
          <p:cNvSpPr txBox="1">
            <a:spLocks/>
          </p:cNvSpPr>
          <p:nvPr/>
        </p:nvSpPr>
        <p:spPr>
          <a:xfrm>
            <a:off x="992504" y="2437855"/>
            <a:ext cx="14393546" cy="119391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30"/>
              </a:spcBef>
            </a:pPr>
            <a:r>
              <a:rPr lang="de-CH" sz="7650" b="0" kern="0" spc="130" dirty="0">
                <a:solidFill>
                  <a:srgbClr val="FCB333"/>
                </a:solidFill>
                <a:latin typeface="Helvetica Neue LT Std 55 Roman" panose="020B0604020202020204" pitchFamily="34" charset="0"/>
              </a:rPr>
              <a:t>Beispiele </a:t>
            </a:r>
            <a:r>
              <a:rPr lang="de-CH" sz="7650" b="0" kern="0" spc="170" dirty="0">
                <a:solidFill>
                  <a:srgbClr val="FCB333"/>
                </a:solidFill>
                <a:latin typeface="Helvetica Neue LT Std 55 Roman" panose="020B0604020202020204" pitchFamily="34" charset="0"/>
              </a:rPr>
              <a:t>von </a:t>
            </a:r>
            <a:r>
              <a:rPr lang="de-CH" sz="7650" b="0" kern="0" spc="175" dirty="0">
                <a:solidFill>
                  <a:srgbClr val="FCB333"/>
                </a:solidFill>
                <a:latin typeface="Helvetica Neue LT Std 55 Roman" panose="020B0604020202020204" pitchFamily="34" charset="0"/>
              </a:rPr>
              <a:t>guten</a:t>
            </a:r>
            <a:r>
              <a:rPr lang="de-CH" sz="7650" b="0" kern="0" spc="-315" dirty="0">
                <a:solidFill>
                  <a:srgbClr val="FCB333"/>
                </a:solidFill>
                <a:latin typeface="Helvetica Neue LT Std 55 Roman" panose="020B0604020202020204" pitchFamily="34" charset="0"/>
              </a:rPr>
              <a:t> </a:t>
            </a:r>
            <a:r>
              <a:rPr lang="de-CH" sz="7650" b="0" kern="0" spc="90" dirty="0">
                <a:solidFill>
                  <a:srgbClr val="FCB333"/>
                </a:solidFill>
                <a:latin typeface="Helvetica Neue LT Std 55 Roman" panose="020B0604020202020204" pitchFamily="34" charset="0"/>
              </a:rPr>
              <a:t>Zielen</a:t>
            </a:r>
            <a:endParaRPr lang="de-CH" sz="7650" b="0" kern="0" dirty="0">
              <a:latin typeface="Helvetica Neue LT Std 55 Roman" panose="020B0604020202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3C31D5C-A4AF-EB4D-9083-7D51FFDFA3F9}"/>
              </a:ext>
            </a:extLst>
          </p:cNvPr>
          <p:cNvSpPr txBox="1"/>
          <p:nvPr/>
        </p:nvSpPr>
        <p:spPr>
          <a:xfrm>
            <a:off x="992504" y="3802119"/>
            <a:ext cx="18203545" cy="6602833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447675" indent="-447675">
              <a:lnSpc>
                <a:spcPct val="100000"/>
              </a:lnSpc>
              <a:spcBef>
                <a:spcPts val="1265"/>
              </a:spcBef>
              <a:buChar char="•"/>
              <a:tabLst>
                <a:tab pos="447675" algn="l"/>
                <a:tab pos="448945" algn="l"/>
              </a:tabLst>
            </a:pPr>
            <a:r>
              <a:rPr sz="3550" spc="-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«Heute </a:t>
            </a:r>
            <a:r>
              <a:rPr sz="3550" spc="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benutze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 </a:t>
            </a:r>
            <a:r>
              <a:rPr sz="3550" spc="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defensiven </a:t>
            </a:r>
            <a:r>
              <a:rPr sz="355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Zweikampf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immer 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meinen </a:t>
            </a:r>
            <a:r>
              <a:rPr sz="355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Stock </a:t>
            </a:r>
            <a:r>
              <a:rPr sz="3550" spc="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(stick </a:t>
            </a:r>
            <a:r>
              <a:rPr sz="3550" spc="1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to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the</a:t>
            </a:r>
            <a:r>
              <a:rPr sz="3550" spc="-2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puck).»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7675" marR="419100" indent="-447675">
              <a:lnSpc>
                <a:spcPct val="102800"/>
              </a:lnSpc>
              <a:spcBef>
                <a:spcPts val="1060"/>
              </a:spcBef>
              <a:buChar char="•"/>
              <a:tabLst>
                <a:tab pos="447675" algn="l"/>
                <a:tab pos="448945" algn="l"/>
              </a:tabLst>
            </a:pPr>
            <a:r>
              <a:rPr sz="355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«Beim </a:t>
            </a:r>
            <a:r>
              <a:rPr sz="355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Körperspiel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achte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darauf, </a:t>
            </a:r>
            <a:r>
              <a:rPr sz="3550" spc="35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dass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</a:t>
            </a:r>
            <a:r>
              <a:rPr lang="de-CH"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5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Arme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, </a:t>
            </a:r>
            <a:r>
              <a:rPr sz="355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Schulter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 </a:t>
            </a:r>
            <a:r>
              <a:rPr sz="355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Stock </a:t>
            </a:r>
            <a:r>
              <a:rPr sz="355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fair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</a:t>
            </a:r>
            <a:r>
              <a:rPr sz="3550" spc="-18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6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nicht  </a:t>
            </a:r>
            <a:r>
              <a:rPr sz="3550" spc="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auf </a:t>
            </a:r>
            <a:r>
              <a:rPr sz="355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Kopfhöhe</a:t>
            </a:r>
            <a:r>
              <a:rPr sz="35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einsetze.»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7675" indent="-447675">
              <a:lnSpc>
                <a:spcPct val="100000"/>
              </a:lnSpc>
              <a:spcBef>
                <a:spcPts val="1175"/>
              </a:spcBef>
              <a:buChar char="•"/>
              <a:tabLst>
                <a:tab pos="447675" algn="l"/>
                <a:tab pos="448945" algn="l"/>
              </a:tabLst>
            </a:pPr>
            <a:r>
              <a:rPr sz="3550" spc="-1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«In </a:t>
            </a:r>
            <a:r>
              <a:rPr sz="355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der </a:t>
            </a:r>
            <a:r>
              <a:rPr sz="355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Kabine </a:t>
            </a:r>
            <a:r>
              <a:rPr sz="355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strahle </a:t>
            </a:r>
            <a:r>
              <a:rPr sz="355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positive </a:t>
            </a:r>
            <a:r>
              <a:rPr sz="3550" spc="-7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Energie </a:t>
            </a:r>
            <a:r>
              <a:rPr sz="3550" spc="-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aus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 </a:t>
            </a:r>
            <a:r>
              <a:rPr sz="355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verzichte auf </a:t>
            </a:r>
            <a:r>
              <a:rPr sz="355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fiese</a:t>
            </a:r>
            <a:r>
              <a:rPr sz="3550" spc="-5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Sprüche.»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7675" indent="-447675">
              <a:lnSpc>
                <a:spcPct val="100000"/>
              </a:lnSpc>
              <a:spcBef>
                <a:spcPts val="1175"/>
              </a:spcBef>
              <a:buChar char="•"/>
              <a:tabLst>
                <a:tab pos="447675" algn="l"/>
                <a:tab pos="448945" algn="l"/>
              </a:tabLst>
            </a:pPr>
            <a:r>
              <a:rPr sz="3550" spc="-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«Ich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bin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für 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meinen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Mitspieler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immer </a:t>
            </a:r>
            <a:r>
              <a:rPr sz="3550" spc="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anspielbar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bewege </a:t>
            </a:r>
            <a:r>
              <a:rPr sz="355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ständig 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meine</a:t>
            </a:r>
            <a:r>
              <a:rPr sz="3550" spc="-1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Beine.»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7675" marR="1755775" indent="-447675">
              <a:lnSpc>
                <a:spcPct val="102800"/>
              </a:lnSpc>
              <a:spcBef>
                <a:spcPts val="1055"/>
              </a:spcBef>
              <a:buChar char="•"/>
              <a:tabLst>
                <a:tab pos="447675" algn="l"/>
                <a:tab pos="448945" algn="l"/>
              </a:tabLst>
            </a:pPr>
            <a:r>
              <a:rPr sz="3550" spc="-1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«In </a:t>
            </a:r>
            <a:r>
              <a:rPr sz="355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der </a:t>
            </a:r>
            <a:r>
              <a:rPr sz="3550" spc="-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heutigen </a:t>
            </a:r>
            <a:r>
              <a:rPr sz="3550" spc="-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Teamsitzung </a:t>
            </a:r>
            <a:r>
              <a:rPr sz="3550" spc="-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spreche </a:t>
            </a:r>
            <a:r>
              <a:rPr sz="355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mich </a:t>
            </a:r>
            <a:r>
              <a:rPr sz="3550" spc="-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offen </a:t>
            </a:r>
            <a:r>
              <a:rPr sz="3550" spc="-15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gegen</a:t>
            </a:r>
            <a:r>
              <a:rPr sz="355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den</a:t>
            </a:r>
            <a:r>
              <a:rPr lang="de-CH" sz="355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5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Alkoholkonsum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 </a:t>
            </a:r>
            <a:r>
              <a:rPr sz="355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 </a:t>
            </a:r>
            <a:r>
              <a:rPr sz="3550" spc="-1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Team</a:t>
            </a:r>
            <a:r>
              <a:rPr sz="3550" spc="-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6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aus.»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8309" indent="-435609">
              <a:lnSpc>
                <a:spcPct val="100000"/>
              </a:lnSpc>
              <a:spcBef>
                <a:spcPts val="1180"/>
              </a:spcBef>
              <a:buChar char="•"/>
              <a:tabLst>
                <a:tab pos="448309" algn="l"/>
                <a:tab pos="448945" algn="l"/>
              </a:tabLst>
            </a:pPr>
            <a:r>
              <a:rPr sz="3550" spc="-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«Heute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achte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 </a:t>
            </a:r>
            <a:r>
              <a:rPr sz="355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Kraftraum </a:t>
            </a:r>
            <a:r>
              <a:rPr sz="3550" spc="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auf </a:t>
            </a:r>
            <a:r>
              <a:rPr sz="35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sehr </a:t>
            </a:r>
            <a:r>
              <a:rPr sz="3550" spc="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exakte</a:t>
            </a:r>
            <a:r>
              <a:rPr sz="3550" spc="-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Bewegungsausführungen.»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  <a:p>
            <a:pPr marL="448309" marR="62230" indent="-448309">
              <a:lnSpc>
                <a:spcPct val="111500"/>
              </a:lnSpc>
              <a:spcBef>
                <a:spcPts val="685"/>
              </a:spcBef>
              <a:buChar char="•"/>
              <a:tabLst>
                <a:tab pos="448309" algn="l"/>
                <a:tab pos="448945" algn="l"/>
              </a:tabLst>
            </a:pPr>
            <a:r>
              <a:rPr sz="355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«Beim </a:t>
            </a:r>
            <a:r>
              <a:rPr sz="3550" spc="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heutigen </a:t>
            </a:r>
            <a:r>
              <a:rPr sz="3550" spc="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Spiel halte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ich </a:t>
            </a:r>
            <a:r>
              <a:rPr sz="355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den </a:t>
            </a:r>
            <a:r>
              <a:rPr sz="355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Kopf </a:t>
            </a:r>
            <a:r>
              <a:rPr sz="355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immer </a:t>
            </a:r>
            <a:r>
              <a:rPr sz="355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oben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 </a:t>
            </a:r>
            <a:r>
              <a:rPr sz="355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sehe </a:t>
            </a:r>
            <a:r>
              <a:rPr sz="355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dank </a:t>
            </a:r>
            <a:r>
              <a:rPr sz="355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«Head-Up»</a:t>
            </a:r>
            <a:r>
              <a:rPr sz="3550" spc="-229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meine  </a:t>
            </a:r>
            <a:r>
              <a:rPr sz="3550" spc="-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Gegner </a:t>
            </a:r>
            <a:r>
              <a:rPr sz="355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und</a:t>
            </a:r>
            <a:r>
              <a:rPr sz="3550" spc="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355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Mitspieler.»</a:t>
            </a:r>
            <a:endParaRPr sz="355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38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D202890C-4949-B543-A8FA-C1B2494B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98146" cy="11308556"/>
          </a:xfrm>
          <a:prstGeom prst="rect">
            <a:avLst/>
          </a:prstGeom>
        </p:spPr>
      </p:pic>
      <p:sp>
        <p:nvSpPr>
          <p:cNvPr id="3" name="object 63">
            <a:extLst>
              <a:ext uri="{FF2B5EF4-FFF2-40B4-BE49-F238E27FC236}">
                <a16:creationId xmlns:a16="http://schemas.microsoft.com/office/drawing/2014/main" id="{A06B4DB4-E084-B548-B863-1D03878A0245}"/>
              </a:ext>
            </a:extLst>
          </p:cNvPr>
          <p:cNvSpPr txBox="1">
            <a:spLocks/>
          </p:cNvSpPr>
          <p:nvPr/>
        </p:nvSpPr>
        <p:spPr>
          <a:xfrm>
            <a:off x="992504" y="2234538"/>
            <a:ext cx="4411345" cy="119391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de-CH" sz="7650" b="0" kern="0" dirty="0">
                <a:solidFill>
                  <a:srgbClr val="FCB333"/>
                </a:solidFill>
                <a:latin typeface="Helvetica Neue LT Std 65 Medium" panose="020B0604020202020204" pitchFamily="34" charset="0"/>
              </a:rPr>
              <a:t>Aufgabe</a:t>
            </a:r>
            <a:endParaRPr lang="de-CH" sz="7650" b="0" kern="0" dirty="0">
              <a:latin typeface="Helvetica Neue LT Std 65 Medium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762F8E-2C9B-2744-959A-402512967FAC}"/>
              </a:ext>
            </a:extLst>
          </p:cNvPr>
          <p:cNvSpPr txBox="1"/>
          <p:nvPr/>
        </p:nvSpPr>
        <p:spPr>
          <a:xfrm>
            <a:off x="7805057" y="489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15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13D1599-97FA-544E-A560-80F3D43E3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3367" cy="1130935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5D2BB094-D320-194E-B849-61047E18D0D5}"/>
              </a:ext>
            </a:extLst>
          </p:cNvPr>
          <p:cNvSpPr txBox="1">
            <a:spLocks/>
          </p:cNvSpPr>
          <p:nvPr/>
        </p:nvSpPr>
        <p:spPr>
          <a:xfrm>
            <a:off x="992505" y="5827879"/>
            <a:ext cx="4950460" cy="119006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de-CH" sz="7650" b="0" kern="0" spc="-2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Viel</a:t>
            </a:r>
            <a:r>
              <a:rPr lang="de-CH" sz="7650" b="0" kern="0" spc="-5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 </a:t>
            </a:r>
            <a:r>
              <a:rPr lang="de-CH" sz="7650" b="0" kern="0" spc="9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Spass!</a:t>
            </a:r>
            <a:endParaRPr lang="de-CH" sz="7650" b="0" kern="0" dirty="0">
              <a:latin typeface="Helvetica Neue LT Std 55 Roman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D6E083-A6CE-E34F-9FD6-930CEBBD0AEF}"/>
              </a:ext>
            </a:extLst>
          </p:cNvPr>
          <p:cNvSpPr txBox="1"/>
          <p:nvPr/>
        </p:nvSpPr>
        <p:spPr>
          <a:xfrm>
            <a:off x="7370956" y="1393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09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EF6CC2E-7F9F-1A4E-B202-2D882D3E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19">
            <a:extLst>
              <a:ext uri="{FF2B5EF4-FFF2-40B4-BE49-F238E27FC236}">
                <a16:creationId xmlns:a16="http://schemas.microsoft.com/office/drawing/2014/main" id="{C31589B0-A081-4349-8DFA-B3C9281B2019}"/>
              </a:ext>
            </a:extLst>
          </p:cNvPr>
          <p:cNvSpPr txBox="1"/>
          <p:nvPr/>
        </p:nvSpPr>
        <p:spPr>
          <a:xfrm>
            <a:off x="4827751" y="1595628"/>
            <a:ext cx="7355840" cy="156718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193165" marR="1238885" indent="937260">
              <a:lnSpc>
                <a:spcPts val="5800"/>
              </a:lnSpc>
              <a:spcBef>
                <a:spcPts val="735"/>
              </a:spcBef>
            </a:pPr>
            <a:r>
              <a:rPr sz="5200" spc="130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Macht </a:t>
            </a:r>
            <a:r>
              <a:rPr sz="5200" spc="-25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dir  </a:t>
            </a:r>
            <a:r>
              <a:rPr sz="5200" spc="45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Hockey</a:t>
            </a:r>
            <a:r>
              <a:rPr sz="5200" spc="-60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5200" spc="-70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Spass?</a:t>
            </a:r>
            <a:endParaRPr sz="5200" dirty="0">
              <a:latin typeface="Helvetica Neue LT Std 65 Medium" panose="020B0604020202020204" pitchFamily="34" charset="0"/>
              <a:cs typeface="Arial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B2FD73B7-AF00-8244-83D1-11C6DAFD40FA}"/>
              </a:ext>
            </a:extLst>
          </p:cNvPr>
          <p:cNvSpPr txBox="1"/>
          <p:nvPr/>
        </p:nvSpPr>
        <p:spPr>
          <a:xfrm>
            <a:off x="10299228" y="7342050"/>
            <a:ext cx="8812530" cy="3001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23925" algn="r">
              <a:lnSpc>
                <a:spcPts val="7909"/>
              </a:lnSpc>
              <a:spcBef>
                <a:spcPts val="105"/>
              </a:spcBef>
            </a:pP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Etwas</a:t>
            </a:r>
            <a:r>
              <a:rPr sz="6300" spc="-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Leisten,</a:t>
            </a:r>
            <a:r>
              <a:rPr sz="6300" spc="-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besser </a:t>
            </a:r>
            <a:r>
              <a:rPr sz="6300" spc="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-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werden, </a:t>
            </a:r>
            <a:r>
              <a:rPr sz="6300" spc="-9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Ziele</a:t>
            </a:r>
            <a:r>
              <a:rPr sz="6300" spc="-2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-7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erreichen</a:t>
            </a:r>
            <a:r>
              <a:rPr sz="6300" spc="-1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-3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– </a:t>
            </a:r>
            <a:r>
              <a:rPr sz="6300" spc="-17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das </a:t>
            </a:r>
            <a:r>
              <a:rPr sz="6300" spc="1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macht</a:t>
            </a:r>
            <a:r>
              <a:rPr sz="6300" spc="-10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-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Spass!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23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CF39768-3A3B-8A48-8E83-77229C519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22">
            <a:extLst>
              <a:ext uri="{FF2B5EF4-FFF2-40B4-BE49-F238E27FC236}">
                <a16:creationId xmlns:a16="http://schemas.microsoft.com/office/drawing/2014/main" id="{272A6934-C21B-3040-9981-EA710619E659}"/>
              </a:ext>
            </a:extLst>
          </p:cNvPr>
          <p:cNvSpPr txBox="1"/>
          <p:nvPr/>
        </p:nvSpPr>
        <p:spPr>
          <a:xfrm>
            <a:off x="5237379" y="1934582"/>
            <a:ext cx="8137525" cy="157479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231390" marR="2187575" indent="215900">
              <a:lnSpc>
                <a:spcPts val="5800"/>
              </a:lnSpc>
              <a:spcBef>
                <a:spcPts val="680"/>
              </a:spcBef>
            </a:pPr>
            <a:r>
              <a:rPr sz="5200" spc="-55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Gib </a:t>
            </a:r>
            <a:r>
              <a:rPr sz="5200" spc="45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immer  </a:t>
            </a:r>
            <a:r>
              <a:rPr sz="5200" spc="-15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dein</a:t>
            </a:r>
            <a:r>
              <a:rPr sz="5200" spc="-80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5200" spc="10" dirty="0">
                <a:solidFill>
                  <a:srgbClr val="FFFFFF"/>
                </a:solidFill>
                <a:latin typeface="Helvetica Neue LT Std 65 Medium" panose="020B0604020202020204" pitchFamily="34" charset="0"/>
                <a:cs typeface="Arial"/>
              </a:rPr>
              <a:t>Bestes</a:t>
            </a:r>
            <a:endParaRPr sz="5200" dirty="0">
              <a:latin typeface="Helvetica Neue LT Std 65 Medium" panose="020B0604020202020204" pitchFamily="34" charset="0"/>
              <a:cs typeface="Arial"/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58EA61C6-C47B-6545-AA53-32FCFA4BFDF3}"/>
              </a:ext>
            </a:extLst>
          </p:cNvPr>
          <p:cNvSpPr txBox="1"/>
          <p:nvPr/>
        </p:nvSpPr>
        <p:spPr>
          <a:xfrm>
            <a:off x="999206" y="8347254"/>
            <a:ext cx="7145020" cy="1995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7920"/>
              </a:lnSpc>
              <a:spcBef>
                <a:spcPts val="95"/>
              </a:spcBef>
            </a:pPr>
            <a:r>
              <a:rPr sz="6300" spc="-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Sein </a:t>
            </a:r>
            <a:r>
              <a:rPr sz="630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Bestes </a:t>
            </a:r>
            <a:r>
              <a:rPr sz="630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geben  </a:t>
            </a:r>
            <a:r>
              <a:rPr sz="630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ist </a:t>
            </a:r>
            <a:r>
              <a:rPr sz="6300" spc="-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ein </a:t>
            </a:r>
            <a:r>
              <a:rPr sz="6300" spc="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gutes</a:t>
            </a:r>
            <a:r>
              <a:rPr sz="6300" spc="-7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-2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Gefühl!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8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9612CF2-D55A-0E4B-B3CB-8014AC14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197">
            <a:extLst>
              <a:ext uri="{FF2B5EF4-FFF2-40B4-BE49-F238E27FC236}">
                <a16:creationId xmlns:a16="http://schemas.microsoft.com/office/drawing/2014/main" id="{AA623265-2FA3-EE46-AFC4-C7DB6DDD30FC}"/>
              </a:ext>
            </a:extLst>
          </p:cNvPr>
          <p:cNvSpPr txBox="1">
            <a:spLocks/>
          </p:cNvSpPr>
          <p:nvPr/>
        </p:nvSpPr>
        <p:spPr>
          <a:xfrm>
            <a:off x="992505" y="2462088"/>
            <a:ext cx="7764145" cy="297677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algn="l">
              <a:lnSpc>
                <a:spcPts val="7909"/>
              </a:lnSpc>
              <a:spcBef>
                <a:spcPts val="100"/>
              </a:spcBef>
            </a:pPr>
            <a:r>
              <a:rPr lang="de-CH" sz="6300" b="0" kern="0" spc="-6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Plane </a:t>
            </a:r>
            <a:r>
              <a:rPr lang="de-CH" sz="6300" b="0" kern="0" spc="1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deinen </a:t>
            </a:r>
            <a:r>
              <a:rPr lang="de-CH" sz="6300" b="0" kern="0" spc="-10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Weg:  </a:t>
            </a:r>
            <a:r>
              <a:rPr lang="de-CH" sz="6300" b="0" kern="0" spc="9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Schritt </a:t>
            </a:r>
            <a:r>
              <a:rPr lang="de-CH" sz="6300" b="0" kern="0" spc="5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für </a:t>
            </a:r>
            <a:r>
              <a:rPr lang="de-CH" sz="6300" b="0" kern="0" spc="9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Schritt</a:t>
            </a:r>
            <a:r>
              <a:rPr lang="de-CH" sz="6300" b="0" kern="0" spc="-18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 </a:t>
            </a:r>
            <a:r>
              <a:rPr lang="de-CH" sz="6300" b="0" kern="0" spc="13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mit  </a:t>
            </a:r>
            <a:r>
              <a:rPr lang="de-CH" sz="6300" b="0" kern="0" spc="4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konkreten</a:t>
            </a:r>
            <a:r>
              <a:rPr lang="de-CH" sz="6300" b="0" kern="0" spc="-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 </a:t>
            </a:r>
            <a:r>
              <a:rPr lang="de-CH" sz="6300" b="0" kern="0" spc="-40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Zielen!</a:t>
            </a:r>
            <a:endParaRPr lang="de-CH" sz="6300" b="0" kern="0" dirty="0">
              <a:latin typeface="Helvetica Neue LT Std 55 Roma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3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BFCC223-471A-7342-AC8A-41830709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7CA31ADB-0E0A-804B-8633-C131CBF4CDB9}"/>
              </a:ext>
            </a:extLst>
          </p:cNvPr>
          <p:cNvSpPr txBox="1">
            <a:spLocks/>
          </p:cNvSpPr>
          <p:nvPr/>
        </p:nvSpPr>
        <p:spPr>
          <a:xfrm>
            <a:off x="8197690" y="1282138"/>
            <a:ext cx="5892960" cy="2416046"/>
          </a:xfrm>
          <a:prstGeom prst="rect">
            <a:avLst/>
          </a:prstGeom>
        </p:spPr>
        <p:txBody>
          <a:bodyPr vert="horz" wrap="square" lIns="0" tIns="1524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de-CH" sz="5200" b="0" kern="0" spc="45" dirty="0">
                <a:latin typeface="Helvetica Neue LT Std 65 Medium" panose="020B0604020202020204" pitchFamily="34" charset="0"/>
              </a:rPr>
              <a:t>Ziele</a:t>
            </a:r>
            <a:r>
              <a:rPr lang="de-CH" sz="5200" b="0" kern="0" spc="-65" dirty="0">
                <a:latin typeface="Helvetica Neue LT Std 65 Medium" panose="020B0604020202020204" pitchFamily="34" charset="0"/>
              </a:rPr>
              <a:t> </a:t>
            </a:r>
            <a:r>
              <a:rPr lang="de-CH" sz="5200" b="0" kern="0" spc="-10" dirty="0">
                <a:latin typeface="Helvetica Neue LT Std 65 Medium" panose="020B0604020202020204" pitchFamily="34" charset="0"/>
              </a:rPr>
              <a:t>helfen </a:t>
            </a:r>
            <a:br>
              <a:rPr lang="de-CH" sz="5200" b="0" kern="0" spc="-10" dirty="0">
                <a:latin typeface="Helvetica Neue LT Std 65 Medium" panose="020B0604020202020204" pitchFamily="34" charset="0"/>
              </a:rPr>
            </a:br>
            <a:r>
              <a:rPr lang="de-CH" sz="5200" b="0" kern="0" spc="-10" dirty="0">
                <a:latin typeface="Helvetica Neue LT Std 65 Medium" panose="020B0604020202020204" pitchFamily="34" charset="0"/>
              </a:rPr>
              <a:t>dir beim Besser werden</a:t>
            </a:r>
            <a:endParaRPr lang="de-CH" sz="5200" b="0" kern="0" dirty="0">
              <a:latin typeface="Helvetica Neue LT Std 65 Medium" panose="020B0604020202020204" pitchFamily="34" charset="0"/>
            </a:endParaRP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6144BC1A-BB59-5B4B-86C8-5A5062458FDE}"/>
              </a:ext>
            </a:extLst>
          </p:cNvPr>
          <p:cNvSpPr txBox="1"/>
          <p:nvPr/>
        </p:nvSpPr>
        <p:spPr>
          <a:xfrm>
            <a:off x="999206" y="7342050"/>
            <a:ext cx="7548880" cy="30010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00" spc="-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Deine </a:t>
            </a:r>
            <a:r>
              <a:rPr sz="630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Leistung</a:t>
            </a:r>
            <a:r>
              <a:rPr sz="6300" spc="6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8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soll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  <a:p>
            <a:pPr marL="12700" marR="5080">
              <a:lnSpc>
                <a:spcPct val="104700"/>
              </a:lnSpc>
            </a:pPr>
            <a:r>
              <a:rPr sz="6300" spc="114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sich </a:t>
            </a:r>
            <a:r>
              <a:rPr sz="6300" spc="9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immer </a:t>
            </a:r>
            <a:r>
              <a:rPr sz="6300" spc="-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an </a:t>
            </a:r>
            <a:r>
              <a:rPr sz="6300" spc="-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einem  </a:t>
            </a:r>
            <a:r>
              <a:rPr sz="630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Ziel</a:t>
            </a:r>
            <a:r>
              <a:rPr sz="630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orientieren.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42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FCE9794-4B43-A544-AA3D-F274A0C01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4" name="object 15">
            <a:extLst>
              <a:ext uri="{FF2B5EF4-FFF2-40B4-BE49-F238E27FC236}">
                <a16:creationId xmlns:a16="http://schemas.microsoft.com/office/drawing/2014/main" id="{4BEFE6BB-79A9-4E4A-8457-7E1751AAEE5A}"/>
              </a:ext>
            </a:extLst>
          </p:cNvPr>
          <p:cNvSpPr txBox="1">
            <a:spLocks/>
          </p:cNvSpPr>
          <p:nvPr/>
        </p:nvSpPr>
        <p:spPr>
          <a:xfrm>
            <a:off x="8287711" y="1260559"/>
            <a:ext cx="5269539" cy="1631857"/>
          </a:xfrm>
          <a:prstGeom prst="rect">
            <a:avLst/>
          </a:prstGeom>
        </p:spPr>
        <p:txBody>
          <a:bodyPr vert="horz" wrap="square" lIns="0" tIns="15875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de-CH" sz="5250" b="0" kern="0" spc="70" dirty="0">
                <a:latin typeface="Helvetica Neue LT Std 65 Medium" panose="020B0604020202020204" pitchFamily="34" charset="0"/>
              </a:rPr>
              <a:t>Setze</a:t>
            </a:r>
            <a:r>
              <a:rPr lang="de-CH" sz="5250" b="0" kern="0" spc="-75" dirty="0">
                <a:latin typeface="Helvetica Neue LT Std 65 Medium" panose="020B0604020202020204" pitchFamily="34" charset="0"/>
              </a:rPr>
              <a:t> </a:t>
            </a:r>
            <a:r>
              <a:rPr lang="de-CH" sz="5250" b="0" kern="0" spc="-25" dirty="0">
                <a:latin typeface="Helvetica Neue LT Std 65 Medium" panose="020B0604020202020204" pitchFamily="34" charset="0"/>
              </a:rPr>
              <a:t>dir Handlungsziele</a:t>
            </a: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7E9741A8-243D-0E4E-A263-4E21FF28B45B}"/>
              </a:ext>
            </a:extLst>
          </p:cNvPr>
          <p:cNvSpPr txBox="1"/>
          <p:nvPr/>
        </p:nvSpPr>
        <p:spPr>
          <a:xfrm>
            <a:off x="8832850" y="5331639"/>
            <a:ext cx="10279368" cy="503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74595" algn="r">
              <a:lnSpc>
                <a:spcPts val="7920"/>
              </a:lnSpc>
              <a:spcBef>
                <a:spcPts val="95"/>
              </a:spcBef>
            </a:pPr>
            <a:r>
              <a:rPr sz="630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Handlungsziele  </a:t>
            </a:r>
            <a:r>
              <a:rPr sz="6300" spc="-2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beziehen </a:t>
            </a:r>
            <a:r>
              <a:rPr sz="6300" spc="7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sich</a:t>
            </a:r>
            <a:r>
              <a:rPr sz="6300" spc="-1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auf </a:t>
            </a:r>
            <a:r>
              <a:rPr sz="6300" spc="1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dich</a:t>
            </a:r>
            <a:r>
              <a:rPr sz="630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persönlich,</a:t>
            </a:r>
            <a:r>
              <a:rPr sz="6300" spc="-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1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damit</a:t>
            </a:r>
            <a:r>
              <a:rPr sz="6300" spc="1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br>
              <a:rPr lang="de-CH" sz="6300" spc="1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</a:br>
            <a:r>
              <a:rPr sz="6300" spc="5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kannst</a:t>
            </a:r>
            <a:r>
              <a:rPr sz="630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du </a:t>
            </a:r>
            <a:r>
              <a:rPr sz="6300" spc="-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sie</a:t>
            </a:r>
            <a:r>
              <a:rPr sz="6300" spc="-19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selber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6300" spc="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beeinflussen.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35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4A78D59-FC7C-2F4F-ADC4-1BFCF6E1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" y="397"/>
            <a:ext cx="20098146" cy="11308556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D5FD187E-D1D9-E746-987B-6F656752C0C2}"/>
              </a:ext>
            </a:extLst>
          </p:cNvPr>
          <p:cNvSpPr txBox="1">
            <a:spLocks/>
          </p:cNvSpPr>
          <p:nvPr/>
        </p:nvSpPr>
        <p:spPr>
          <a:xfrm>
            <a:off x="5270330" y="1595628"/>
            <a:ext cx="7355840" cy="1567180"/>
          </a:xfrm>
          <a:prstGeom prst="rect">
            <a:avLst/>
          </a:prstGeom>
        </p:spPr>
        <p:txBody>
          <a:bodyPr vert="horz" wrap="square" lIns="0" tIns="93345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20750" marR="967105" indent="637540">
              <a:lnSpc>
                <a:spcPts val="5800"/>
              </a:lnSpc>
              <a:spcBef>
                <a:spcPts val="735"/>
              </a:spcBef>
            </a:pPr>
            <a:r>
              <a:rPr lang="de-CH" sz="5250" b="0" kern="0" spc="-30" dirty="0">
                <a:latin typeface="Helvetica Neue LT Std 65 Medium" panose="020B0604020202020204" pitchFamily="34" charset="0"/>
              </a:rPr>
              <a:t>So </a:t>
            </a:r>
            <a:r>
              <a:rPr lang="de-CH" sz="5250" b="0" kern="0" spc="10" dirty="0">
                <a:latin typeface="Helvetica Neue LT Std 65 Medium" panose="020B0604020202020204" pitchFamily="34" charset="0"/>
              </a:rPr>
              <a:t>kannst </a:t>
            </a:r>
            <a:r>
              <a:rPr lang="de-CH" sz="5250" b="0" kern="0" spc="-35" dirty="0">
                <a:latin typeface="Helvetica Neue LT Std 65 Medium" panose="020B0604020202020204" pitchFamily="34" charset="0"/>
              </a:rPr>
              <a:t>du  </a:t>
            </a:r>
            <a:r>
              <a:rPr lang="de-CH" sz="5250" b="0" kern="0" spc="35" dirty="0">
                <a:latin typeface="Helvetica Neue LT Std 65 Medium" panose="020B0604020202020204" pitchFamily="34" charset="0"/>
              </a:rPr>
              <a:t>gute </a:t>
            </a:r>
            <a:r>
              <a:rPr lang="de-CH" sz="5250" b="0" kern="0" spc="45" dirty="0">
                <a:latin typeface="Helvetica Neue LT Std 65 Medium" panose="020B0604020202020204" pitchFamily="34" charset="0"/>
              </a:rPr>
              <a:t>Ziele</a:t>
            </a:r>
            <a:r>
              <a:rPr lang="de-CH" sz="5250" b="0" kern="0" spc="-90" dirty="0">
                <a:latin typeface="Helvetica Neue LT Std 65 Medium" panose="020B0604020202020204" pitchFamily="34" charset="0"/>
              </a:rPr>
              <a:t> </a:t>
            </a:r>
            <a:r>
              <a:rPr lang="de-CH" sz="5250" b="0" kern="0" spc="45" dirty="0">
                <a:latin typeface="Helvetica Neue LT Std 65 Medium" panose="020B0604020202020204" pitchFamily="34" charset="0"/>
              </a:rPr>
              <a:t>setzen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F25047B7-070B-7F4B-93FC-C7BCA8DDABBE}"/>
              </a:ext>
            </a:extLst>
          </p:cNvPr>
          <p:cNvSpPr txBox="1"/>
          <p:nvPr/>
        </p:nvSpPr>
        <p:spPr>
          <a:xfrm>
            <a:off x="11271250" y="7342050"/>
            <a:ext cx="7840794" cy="2006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00" spc="-6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Das</a:t>
            </a:r>
            <a:r>
              <a:rPr sz="6300" spc="-4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4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SMART</a:t>
            </a:r>
            <a:r>
              <a:rPr sz="6300" spc="4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-Prinzip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  <a:p>
            <a:pPr marL="2379345">
              <a:lnSpc>
                <a:spcPct val="100000"/>
              </a:lnSpc>
              <a:spcBef>
                <a:spcPts val="355"/>
              </a:spcBef>
            </a:pPr>
            <a:r>
              <a:rPr sz="6300" spc="7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hilft </a:t>
            </a:r>
            <a:r>
              <a:rPr sz="630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dir</a:t>
            </a:r>
            <a:r>
              <a:rPr sz="6300" spc="-1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6300" spc="5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dabei.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4D0B0EF-A514-9841-9E68-130D1BCC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" y="397"/>
            <a:ext cx="20098146" cy="11308556"/>
          </a:xfrm>
          <a:prstGeom prst="rect">
            <a:avLst/>
          </a:prstGeom>
        </p:spPr>
      </p:pic>
      <p:sp>
        <p:nvSpPr>
          <p:cNvPr id="3" name="object 208">
            <a:extLst>
              <a:ext uri="{FF2B5EF4-FFF2-40B4-BE49-F238E27FC236}">
                <a16:creationId xmlns:a16="http://schemas.microsoft.com/office/drawing/2014/main" id="{C9365D03-6AC6-494B-BA68-61D7A9902955}"/>
              </a:ext>
            </a:extLst>
          </p:cNvPr>
          <p:cNvSpPr txBox="1"/>
          <p:nvPr/>
        </p:nvSpPr>
        <p:spPr>
          <a:xfrm>
            <a:off x="992505" y="2389940"/>
            <a:ext cx="16831945" cy="822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650" spc="10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Gute </a:t>
            </a:r>
            <a:r>
              <a:rPr sz="7650" spc="8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Ziele </a:t>
            </a:r>
            <a:r>
              <a:rPr sz="7650" spc="21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sind</a:t>
            </a:r>
            <a:r>
              <a:rPr sz="7650" spc="-19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 </a:t>
            </a:r>
            <a:r>
              <a:rPr sz="765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SMART</a:t>
            </a:r>
            <a:endParaRPr sz="7650" dirty="0">
              <a:latin typeface="Helvetica Neue LT Std 65 Medium" panose="020B0604020202020204" pitchFamily="34" charset="0"/>
              <a:cs typeface="Arial"/>
            </a:endParaRPr>
          </a:p>
          <a:p>
            <a:pPr marL="12611100">
              <a:lnSpc>
                <a:spcPct val="100000"/>
              </a:lnSpc>
              <a:spcBef>
                <a:spcPts val="409"/>
              </a:spcBef>
            </a:pPr>
            <a:r>
              <a:rPr sz="7650" spc="20" dirty="0" err="1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T</a:t>
            </a:r>
            <a:r>
              <a:rPr sz="6300" spc="2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erminiert</a:t>
            </a:r>
            <a:endParaRPr lang="de-CH" sz="6300" dirty="0">
              <a:latin typeface="Helvetica Neue LT Std 55 Roman" panose="020B0604020202020204" pitchFamily="34" charset="0"/>
              <a:cs typeface="Arial"/>
            </a:endParaRPr>
          </a:p>
          <a:p>
            <a:pPr marL="7404734" marR="2964815" indent="2346325">
              <a:lnSpc>
                <a:spcPts val="11440"/>
              </a:lnSpc>
              <a:spcBef>
                <a:spcPts val="760"/>
              </a:spcBef>
            </a:pPr>
            <a:r>
              <a:rPr lang="de-CH" sz="7650" spc="-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R</a:t>
            </a:r>
            <a:r>
              <a:rPr lang="de-CH" sz="6300" spc="3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ealistisch</a:t>
            </a:r>
            <a:r>
              <a:rPr lang="de-CH" sz="6300" spc="35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r>
              <a:rPr lang="de-CH" sz="7650" spc="55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A</a:t>
            </a:r>
            <a:r>
              <a:rPr lang="de-CH" sz="6300" spc="55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ttraktiv</a:t>
            </a:r>
            <a:endParaRPr lang="de-CH" sz="6300" dirty="0">
              <a:latin typeface="Helvetica Neue LT Std 55 Roman" panose="020B0604020202020204" pitchFamily="34" charset="0"/>
              <a:cs typeface="Arial"/>
            </a:endParaRPr>
          </a:p>
          <a:p>
            <a:pPr marL="1861820" marR="8171180" indent="3025140">
              <a:lnSpc>
                <a:spcPts val="11440"/>
              </a:lnSpc>
              <a:spcBef>
                <a:spcPts val="10"/>
              </a:spcBef>
            </a:pPr>
            <a:r>
              <a:rPr sz="7650" spc="560" dirty="0" err="1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M</a:t>
            </a:r>
            <a:r>
              <a:rPr sz="6300" spc="10" dirty="0" err="1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essbar</a:t>
            </a:r>
            <a:r>
              <a:rPr sz="6300" spc="10" dirty="0">
                <a:solidFill>
                  <a:srgbClr val="000103"/>
                </a:solidFill>
                <a:latin typeface="Helvetica" pitchFamily="2" charset="0"/>
                <a:cs typeface="Arial"/>
              </a:rPr>
              <a:t>  </a:t>
            </a:r>
            <a:r>
              <a:rPr sz="7650" spc="30" dirty="0">
                <a:solidFill>
                  <a:srgbClr val="FCB333"/>
                </a:solidFill>
                <a:latin typeface="Helvetica Neue LT Std 65 Medium" panose="020B0604020202020204" pitchFamily="34" charset="0"/>
                <a:cs typeface="Arial"/>
              </a:rPr>
              <a:t>S</a:t>
            </a:r>
            <a:r>
              <a:rPr sz="6300" spc="30" dirty="0">
                <a:solidFill>
                  <a:srgbClr val="000103"/>
                </a:solidFill>
                <a:latin typeface="Helvetica Neue LT Std 55 Roman" panose="020B0604020202020204" pitchFamily="34" charset="0"/>
                <a:cs typeface="Arial"/>
              </a:rPr>
              <a:t>pezifisch</a:t>
            </a:r>
            <a:endParaRPr sz="6300" dirty="0">
              <a:latin typeface="Helvetica Neue LT Std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2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F8A3D01-78EF-8443-AC5D-B23088DC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" y="794"/>
            <a:ext cx="20098146" cy="11308556"/>
          </a:xfrm>
          <a:prstGeom prst="rect">
            <a:avLst/>
          </a:prstGeom>
        </p:spPr>
      </p:pic>
      <p:sp>
        <p:nvSpPr>
          <p:cNvPr id="3" name="object 201">
            <a:extLst>
              <a:ext uri="{FF2B5EF4-FFF2-40B4-BE49-F238E27FC236}">
                <a16:creationId xmlns:a16="http://schemas.microsoft.com/office/drawing/2014/main" id="{A86D8309-5618-5A48-B743-585D13F056C0}"/>
              </a:ext>
            </a:extLst>
          </p:cNvPr>
          <p:cNvSpPr txBox="1">
            <a:spLocks/>
          </p:cNvSpPr>
          <p:nvPr/>
        </p:nvSpPr>
        <p:spPr>
          <a:xfrm>
            <a:off x="992505" y="2391766"/>
            <a:ext cx="5020945" cy="119006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989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de-CH" sz="7650" b="0" kern="0" spc="-140" dirty="0">
                <a:solidFill>
                  <a:srgbClr val="FCB333"/>
                </a:solidFill>
                <a:latin typeface="Helvetica Neue LT Std 65 Medium" panose="020B0604020202020204" pitchFamily="34" charset="0"/>
              </a:rPr>
              <a:t>S</a:t>
            </a:r>
            <a:r>
              <a:rPr lang="de-CH" sz="7650" b="0" kern="0" spc="45" dirty="0">
                <a:solidFill>
                  <a:srgbClr val="000103"/>
                </a:solidFill>
                <a:latin typeface="Helvetica Neue LT Std 55 Roman" panose="020B0604020202020204" pitchFamily="34" charset="0"/>
              </a:rPr>
              <a:t>pezifisch</a:t>
            </a:r>
            <a:endParaRPr lang="de-CH" sz="7650" b="0" kern="0" dirty="0">
              <a:latin typeface="Helvetica Neue LT Std 55 Roman" panose="020B0604020202020204" pitchFamily="34" charset="0"/>
            </a:endParaRPr>
          </a:p>
        </p:txBody>
      </p:sp>
      <p:sp>
        <p:nvSpPr>
          <p:cNvPr id="4" name="object 202">
            <a:extLst>
              <a:ext uri="{FF2B5EF4-FFF2-40B4-BE49-F238E27FC236}">
                <a16:creationId xmlns:a16="http://schemas.microsoft.com/office/drawing/2014/main" id="{355BE689-AC04-724D-B223-0DA464FDD48A}"/>
              </a:ext>
            </a:extLst>
          </p:cNvPr>
          <p:cNvSpPr txBox="1"/>
          <p:nvPr/>
        </p:nvSpPr>
        <p:spPr>
          <a:xfrm>
            <a:off x="992505" y="3897734"/>
            <a:ext cx="10583545" cy="2942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300" spc="4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Genau </a:t>
            </a:r>
            <a:r>
              <a:rPr sz="6300" spc="170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das </a:t>
            </a:r>
            <a:r>
              <a:rPr sz="6300" spc="16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tue</a:t>
            </a:r>
            <a:r>
              <a:rPr sz="6300" spc="-19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 </a:t>
            </a:r>
            <a:r>
              <a:rPr sz="6300" spc="155" dirty="0">
                <a:solidFill>
                  <a:srgbClr val="000103"/>
                </a:solidFill>
                <a:latin typeface="Helvetica Neue LT Std 65 Medium" panose="020B0604020202020204" pitchFamily="34" charset="0"/>
                <a:cs typeface="Arial"/>
              </a:rPr>
              <a:t>ich!</a:t>
            </a:r>
            <a:endParaRPr sz="6300" dirty="0">
              <a:latin typeface="Helvetica Neue LT Std 65 Medium" panose="020B0604020202020204" pitchFamily="34" charset="0"/>
              <a:cs typeface="Arial"/>
            </a:endParaRPr>
          </a:p>
          <a:p>
            <a:pPr marL="12700" marR="5080">
              <a:lnSpc>
                <a:spcPct val="104700"/>
              </a:lnSpc>
            </a:pPr>
            <a:r>
              <a:rPr sz="6300" spc="-5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Genau </a:t>
            </a:r>
            <a:r>
              <a:rPr sz="6300" spc="9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und </a:t>
            </a:r>
            <a:r>
              <a:rPr sz="6300" spc="55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konkret: </a:t>
            </a:r>
            <a:r>
              <a:rPr sz="6300" spc="5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das</a:t>
            </a:r>
            <a:r>
              <a:rPr sz="6300" spc="-8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-2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Ziel  </a:t>
            </a:r>
            <a:r>
              <a:rPr sz="6300" spc="7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beschreibt </a:t>
            </a:r>
            <a:r>
              <a:rPr sz="6300" spc="-1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meine</a:t>
            </a:r>
            <a:r>
              <a:rPr sz="6300" spc="-10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 </a:t>
            </a:r>
            <a:r>
              <a:rPr sz="6300" spc="40" dirty="0">
                <a:solidFill>
                  <a:srgbClr val="000103"/>
                </a:solidFill>
                <a:latin typeface="Helvetica Neue LT Std 45 Light" panose="020B0403020202020204" pitchFamily="34" charset="0"/>
                <a:cs typeface="Arial"/>
              </a:rPr>
              <a:t>Handlung.</a:t>
            </a:r>
            <a:endParaRPr sz="6300" dirty="0">
              <a:latin typeface="Helvetica Neue LT Std 45 Light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885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79AA6D2E7D9C478E8E65C830DB4CD9" ma:contentTypeVersion="1" ma:contentTypeDescription="Ein neues Dokument erstellen." ma:contentTypeScope="" ma:versionID="a60c747f859028c875b4ee8a781a0e14">
  <xsd:schema xmlns:xsd="http://www.w3.org/2001/XMLSchema" xmlns:xs="http://www.w3.org/2001/XMLSchema" xmlns:p="http://schemas.microsoft.com/office/2006/metadata/properties" xmlns:ns2="82abb6e0-92ce-417d-991d-34ae56671f99" targetNamespace="http://schemas.microsoft.com/office/2006/metadata/properties" ma:root="true" ma:fieldsID="ae2b91ba9b9259ec93f51461973ca8b9" ns2:_="">
    <xsd:import namespace="82abb6e0-92ce-417d-991d-34ae56671f9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bb6e0-92ce-417d-991d-34ae56671f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C9EC78-1A3B-487E-9083-503DF82DF10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2abb6e0-92ce-417d-991d-34ae56671f9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FA343E-B613-44D9-AA0B-B0FF8041E8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abb6e0-92ce-417d-991d-34ae56671f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72B6AC-2C24-4D75-B39F-957D8C5249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540</Words>
  <Application>Microsoft Office PowerPoint</Application>
  <PresentationFormat>Benutzerdefiniert</PresentationFormat>
  <Paragraphs>61</Paragraphs>
  <Slides>17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31" baseType="lpstr">
      <vt:lpstr>MS Mincho</vt:lpstr>
      <vt:lpstr>Arial</vt:lpstr>
      <vt:lpstr>Calibri</vt:lpstr>
      <vt:lpstr>Helvetica</vt:lpstr>
      <vt:lpstr>Helvetica Neue</vt:lpstr>
      <vt:lpstr>Helvetica Neue LT Std 45 Light</vt:lpstr>
      <vt:lpstr>Helvetica Neue LT Std 55 Roman</vt:lpstr>
      <vt:lpstr>Helvetica Neue LT Std 65 Medium</vt:lpstr>
      <vt:lpstr>Helvetica Neue Medium</vt:lpstr>
      <vt:lpstr>Times</vt:lpstr>
      <vt:lpstr>Times New Roman</vt:lpstr>
      <vt:lpstr>Trebuchet MS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Anken Dunja</dc:creator>
  <cp:lastModifiedBy>Leuenberger Simon</cp:lastModifiedBy>
  <cp:revision>32</cp:revision>
  <dcterms:created xsi:type="dcterms:W3CDTF">2018-11-05T10:38:42Z</dcterms:created>
  <dcterms:modified xsi:type="dcterms:W3CDTF">2018-11-09T06:56:04Z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2018-11-05T00:00:00Z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2018-11-05T00:00:00Z</vt:filetime>
  </property>
  <property fmtid="{D5CDD505-2E9C-101B-9397-08002B2CF9AE}" pid="5" name="ContentTypeId">
    <vt:lpwstr>0x010100F779AA6D2E7D9C478E8E65C830DB4CD9</vt:lpwstr>
  </property>
</Properties>
</file>